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15"/>
  </p:notesMasterIdLst>
  <p:sldIdLst>
    <p:sldId id="256" r:id="rId2"/>
    <p:sldId id="266" r:id="rId3"/>
    <p:sldId id="257" r:id="rId4"/>
    <p:sldId id="265" r:id="rId5"/>
    <p:sldId id="258" r:id="rId6"/>
    <p:sldId id="259" r:id="rId7"/>
    <p:sldId id="260" r:id="rId8"/>
    <p:sldId id="261" r:id="rId9"/>
    <p:sldId id="262" r:id="rId10"/>
    <p:sldId id="268" r:id="rId11"/>
    <p:sldId id="267"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7F958-3B58-4537-8EBA-FF307A795756}" v="220" dt="2024-06-14T02:04:4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679" autoAdjust="0"/>
  </p:normalViewPr>
  <p:slideViewPr>
    <p:cSldViewPr snapToGrid="0">
      <p:cViewPr varScale="1">
        <p:scale>
          <a:sx n="86" d="100"/>
          <a:sy n="86"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EE078-AF0F-4531-9648-73E71873828F}" type="datetimeFigureOut">
              <a:rPr kumimoji="1" lang="ja-JP" altLang="en-US" smtClean="0"/>
              <a:t>2025/7/4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B307F-0F49-4CFE-9886-ED9469646BEC}" type="slidenum">
              <a:rPr kumimoji="1" lang="ja-JP" altLang="en-US" smtClean="0"/>
              <a:t>‹#›</a:t>
            </a:fld>
            <a:endParaRPr kumimoji="1" lang="ja-JP" altLang="en-US"/>
          </a:p>
        </p:txBody>
      </p:sp>
    </p:spTree>
    <p:extLst>
      <p:ext uri="{BB962C8B-B14F-4D97-AF65-F5344CB8AC3E}">
        <p14:creationId xmlns:p14="http://schemas.microsoft.com/office/powerpoint/2010/main" val="2469210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1</a:t>
            </a:fld>
            <a:endParaRPr kumimoji="1" lang="ja-JP" altLang="en-US"/>
          </a:p>
        </p:txBody>
      </p:sp>
    </p:spTree>
    <p:extLst>
      <p:ext uri="{BB962C8B-B14F-4D97-AF65-F5344CB8AC3E}">
        <p14:creationId xmlns:p14="http://schemas.microsoft.com/office/powerpoint/2010/main" val="3930621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2</a:t>
            </a:fld>
            <a:endParaRPr kumimoji="1" lang="ja-JP" altLang="en-US"/>
          </a:p>
        </p:txBody>
      </p:sp>
    </p:spTree>
    <p:extLst>
      <p:ext uri="{BB962C8B-B14F-4D97-AF65-F5344CB8AC3E}">
        <p14:creationId xmlns:p14="http://schemas.microsoft.com/office/powerpoint/2010/main" val="405663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3</a:t>
            </a:fld>
            <a:endParaRPr kumimoji="1" lang="ja-JP" altLang="en-US"/>
          </a:p>
        </p:txBody>
      </p:sp>
    </p:spTree>
    <p:extLst>
      <p:ext uri="{BB962C8B-B14F-4D97-AF65-F5344CB8AC3E}">
        <p14:creationId xmlns:p14="http://schemas.microsoft.com/office/powerpoint/2010/main" val="73978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4</a:t>
            </a:fld>
            <a:endParaRPr kumimoji="1" lang="ja-JP" altLang="en-US"/>
          </a:p>
        </p:txBody>
      </p:sp>
    </p:spTree>
    <p:extLst>
      <p:ext uri="{BB962C8B-B14F-4D97-AF65-F5344CB8AC3E}">
        <p14:creationId xmlns:p14="http://schemas.microsoft.com/office/powerpoint/2010/main" val="251579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5</a:t>
            </a:fld>
            <a:endParaRPr kumimoji="1" lang="ja-JP" altLang="en-US"/>
          </a:p>
        </p:txBody>
      </p:sp>
    </p:spTree>
    <p:extLst>
      <p:ext uri="{BB962C8B-B14F-4D97-AF65-F5344CB8AC3E}">
        <p14:creationId xmlns:p14="http://schemas.microsoft.com/office/powerpoint/2010/main" val="487970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6</a:t>
            </a:fld>
            <a:endParaRPr kumimoji="1" lang="ja-JP" altLang="en-US"/>
          </a:p>
        </p:txBody>
      </p:sp>
    </p:spTree>
    <p:extLst>
      <p:ext uri="{BB962C8B-B14F-4D97-AF65-F5344CB8AC3E}">
        <p14:creationId xmlns:p14="http://schemas.microsoft.com/office/powerpoint/2010/main" val="245948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9</a:t>
            </a:fld>
            <a:endParaRPr kumimoji="1" lang="ja-JP" altLang="en-US"/>
          </a:p>
        </p:txBody>
      </p:sp>
    </p:spTree>
    <p:extLst>
      <p:ext uri="{BB962C8B-B14F-4D97-AF65-F5344CB8AC3E}">
        <p14:creationId xmlns:p14="http://schemas.microsoft.com/office/powerpoint/2010/main" val="87966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89189-91DF-A309-83B1-17FF62A610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B8C636-FDF0-703E-CDEA-A91D0F75A9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7C8280-3DF9-8094-0AE4-51263DAEA2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B0D67C4-EF11-3A33-C61E-4944EAD2AFF0}"/>
              </a:ext>
            </a:extLst>
          </p:cNvPr>
          <p:cNvSpPr>
            <a:spLocks noGrp="1"/>
          </p:cNvSpPr>
          <p:nvPr>
            <p:ph type="sldNum" sz="quarter" idx="5"/>
          </p:nvPr>
        </p:nvSpPr>
        <p:spPr/>
        <p:txBody>
          <a:bodyPr/>
          <a:lstStyle/>
          <a:p>
            <a:fld id="{BD2B307F-0F49-4CFE-9886-ED9469646BEC}" type="slidenum">
              <a:rPr kumimoji="1" lang="ja-JP" altLang="en-US" smtClean="0"/>
              <a:t>11</a:t>
            </a:fld>
            <a:endParaRPr kumimoji="1" lang="ja-JP" altLang="en-US"/>
          </a:p>
        </p:txBody>
      </p:sp>
    </p:spTree>
    <p:extLst>
      <p:ext uri="{BB962C8B-B14F-4D97-AF65-F5344CB8AC3E}">
        <p14:creationId xmlns:p14="http://schemas.microsoft.com/office/powerpoint/2010/main" val="21099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D2B307F-0F49-4CFE-9886-ED9469646BEC}" type="slidenum">
              <a:rPr kumimoji="1" lang="ja-JP" altLang="en-US" smtClean="0"/>
              <a:t>12</a:t>
            </a:fld>
            <a:endParaRPr kumimoji="1" lang="ja-JP" altLang="en-US"/>
          </a:p>
        </p:txBody>
      </p:sp>
    </p:spTree>
    <p:extLst>
      <p:ext uri="{BB962C8B-B14F-4D97-AF65-F5344CB8AC3E}">
        <p14:creationId xmlns:p14="http://schemas.microsoft.com/office/powerpoint/2010/main" val="20550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July 4, 2025</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78554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July 4, 2025</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327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July 4, 2025</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831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July 4, 2025</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967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July 4, 2025</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1932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July 4, 2025</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22872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July 4, 2025</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32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July 4, 2025</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70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July 4,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2694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July 4, 2025</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2339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July 4, 2025</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29641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lIns="109728" tIns="109728" rIns="109728" bIns="91440" anchor="ctr"/>
          <a:lstStyle>
            <a:lvl1pPr algn="l">
              <a:defRPr sz="950" cap="none" spc="200" baseline="0">
                <a:solidFill>
                  <a:schemeClr val="tx1">
                    <a:lumMod val="85000"/>
                    <a:lumOff val="15000"/>
                  </a:schemeClr>
                </a:solidFill>
                <a:latin typeface="+mn-lt"/>
              </a:defRPr>
            </a:lvl1pPr>
          </a:lstStyle>
          <a:p>
            <a:fld id="{A33960BD-7AC1-4217-9611-AAA56D3EE38F}" type="datetime4">
              <a:rPr lang="en-US" smtClean="0"/>
              <a:pPr/>
              <a:t>July 4, 2025</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lIns="109728" tIns="109728" rIns="109728" bIns="91440" anchor="ctr"/>
          <a:lstStyle>
            <a:lvl1pPr algn="r">
              <a:defRPr sz="950" cap="none" spc="2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lIns="109728" tIns="109728" rIns="109728" bIns="9144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8287397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5"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110000"/>
        </a:lnSpc>
        <a:spcBef>
          <a:spcPct val="0"/>
        </a:spcBef>
        <a:buNone/>
        <a:defRPr sz="2800" kern="1200" cap="none" spc="25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spc="9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0000"/>
        </a:lnSpc>
        <a:spcBef>
          <a:spcPts val="500"/>
        </a:spcBef>
        <a:buFontTx/>
        <a:buNone/>
        <a:defRPr sz="1800" kern="1200" spc="9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0000"/>
        </a:lnSpc>
        <a:spcBef>
          <a:spcPts val="500"/>
        </a:spcBef>
        <a:buSzPct val="80000"/>
        <a:buFont typeface="Arial" panose="020B0604020202020204" pitchFamily="34" charset="0"/>
        <a:buChar char="•"/>
        <a:defRPr sz="1600" kern="1200" spc="9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0000"/>
        </a:lnSpc>
        <a:spcBef>
          <a:spcPts val="500"/>
        </a:spcBef>
        <a:buFontTx/>
        <a:buNone/>
        <a:defRPr sz="1400" kern="1200" spc="9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0000"/>
        </a:lnSpc>
        <a:spcBef>
          <a:spcPts val="500"/>
        </a:spcBef>
        <a:buSzPct val="80000"/>
        <a:buFont typeface="Arial" panose="020B0604020202020204" pitchFamily="34" charset="0"/>
        <a:buChar char="•"/>
        <a:defRPr sz="1400" kern="1200" spc="9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naoki.yamamoto@harmonycenter.or.j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iencooperative-steinfurt.de/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186C11B-7354-432A-A3C6-9251E656F6AA}"/>
              </a:ext>
            </a:extLst>
          </p:cNvPr>
          <p:cNvSpPr>
            <a:spLocks noGrp="1"/>
          </p:cNvSpPr>
          <p:nvPr>
            <p:ph type="ctrTitle"/>
          </p:nvPr>
        </p:nvSpPr>
        <p:spPr>
          <a:xfrm>
            <a:off x="1031431" y="4734949"/>
            <a:ext cx="10160000" cy="646708"/>
          </a:xfrm>
        </p:spPr>
        <p:txBody>
          <a:bodyPr anchor="t">
            <a:noAutofit/>
          </a:bodyPr>
          <a:lstStyle/>
          <a:p>
            <a:pPr>
              <a:lnSpc>
                <a:spcPct val="100000"/>
              </a:lnSpc>
            </a:pPr>
            <a:r>
              <a:rPr kumimoji="1" lang="ja-JP" altLang="en-US" sz="3000" b="1" dirty="0">
                <a:latin typeface="BIZ UDPゴシック" panose="020B0400000000000000" pitchFamily="50" charset="-128"/>
                <a:ea typeface="BIZ UDPゴシック" panose="020B0400000000000000" pitchFamily="50" charset="-128"/>
              </a:rPr>
              <a:t>日独交流計画</a:t>
            </a:r>
            <a:br>
              <a:rPr kumimoji="1" lang="en-US" altLang="ja-JP" sz="3000" b="1" dirty="0">
                <a:latin typeface="BIZ UDPゴシック" panose="020B0400000000000000" pitchFamily="50" charset="-128"/>
                <a:ea typeface="BIZ UDPゴシック" panose="020B0400000000000000" pitchFamily="50" charset="-128"/>
              </a:rPr>
            </a:br>
            <a:r>
              <a:rPr kumimoji="1" lang="ja-JP" altLang="en-US" sz="3000" b="1" dirty="0">
                <a:latin typeface="BIZ UDPゴシック" panose="020B0400000000000000" pitchFamily="50" charset="-128"/>
                <a:ea typeface="BIZ UDPゴシック" panose="020B0400000000000000" pitchFamily="50" charset="-128"/>
              </a:rPr>
              <a:t>（日独青少年相互交流計画・日独乗馬交流計画）</a:t>
            </a:r>
            <a:br>
              <a:rPr kumimoji="1" lang="en-US" altLang="ja-JP" sz="3000" b="1" dirty="0">
                <a:latin typeface="BIZ UDPゴシック" panose="020B0400000000000000" pitchFamily="50" charset="-128"/>
                <a:ea typeface="BIZ UDPゴシック" panose="020B0400000000000000" pitchFamily="50" charset="-128"/>
              </a:rPr>
            </a:br>
            <a:r>
              <a:rPr kumimoji="1" lang="ja-JP" altLang="en-US" sz="3000" b="1" dirty="0">
                <a:latin typeface="BIZ UDPゴシック" panose="020B0400000000000000" pitchFamily="50" charset="-128"/>
                <a:ea typeface="BIZ UDPゴシック" panose="020B0400000000000000" pitchFamily="50" charset="-128"/>
              </a:rPr>
              <a:t> ご協賛のお願い</a:t>
            </a:r>
          </a:p>
        </p:txBody>
      </p:sp>
      <p:sp>
        <p:nvSpPr>
          <p:cNvPr id="3" name="字幕 2">
            <a:extLst>
              <a:ext uri="{FF2B5EF4-FFF2-40B4-BE49-F238E27FC236}">
                <a16:creationId xmlns:a16="http://schemas.microsoft.com/office/drawing/2014/main" id="{C9D6EF1C-639D-4D74-95B4-5E159C1B2287}"/>
              </a:ext>
            </a:extLst>
          </p:cNvPr>
          <p:cNvSpPr>
            <a:spLocks noGrp="1"/>
          </p:cNvSpPr>
          <p:nvPr>
            <p:ph type="subTitle" idx="1"/>
          </p:nvPr>
        </p:nvSpPr>
        <p:spPr>
          <a:xfrm>
            <a:off x="3227290" y="6308607"/>
            <a:ext cx="5768283" cy="505326"/>
          </a:xfrm>
        </p:spPr>
        <p:txBody>
          <a:bodyPr anchor="b">
            <a:noAutofit/>
          </a:bodyPr>
          <a:lstStyle/>
          <a:p>
            <a:pPr>
              <a:lnSpc>
                <a:spcPct val="90000"/>
              </a:lnSpc>
            </a:pPr>
            <a:r>
              <a:rPr kumimoji="1" lang="ja-JP" altLang="en-US" sz="2400" dirty="0">
                <a:latin typeface="BIZ UDPゴシック" panose="020B0400000000000000" pitchFamily="50" charset="-128"/>
                <a:ea typeface="BIZ UDPゴシック" panose="020B0400000000000000" pitchFamily="50" charset="-128"/>
              </a:rPr>
              <a:t>公益財団法人</a:t>
            </a:r>
            <a:r>
              <a:rPr kumimoji="1" lang="ja-JP" altLang="en-US" dirty="0">
                <a:latin typeface="BIZ UDPゴシック" panose="020B0400000000000000" pitchFamily="50" charset="-128"/>
                <a:ea typeface="BIZ UDPゴシック" panose="020B0400000000000000" pitchFamily="50" charset="-128"/>
              </a:rPr>
              <a:t>ハーモニィセンター</a:t>
            </a:r>
          </a:p>
        </p:txBody>
      </p:sp>
      <p:pic>
        <p:nvPicPr>
          <p:cNvPr id="4" name="図 3" descr="空港の荷物受け取り場にいる観客&#10;&#10;低い精度で自動的に生成された説明">
            <a:extLst>
              <a:ext uri="{FF2B5EF4-FFF2-40B4-BE49-F238E27FC236}">
                <a16:creationId xmlns:a16="http://schemas.microsoft.com/office/drawing/2014/main" id="{88511722-96D8-4DD1-8713-B419D7A5D0BE}"/>
              </a:ext>
            </a:extLst>
          </p:cNvPr>
          <p:cNvPicPr>
            <a:picLocks noChangeAspect="1"/>
          </p:cNvPicPr>
          <p:nvPr/>
        </p:nvPicPr>
        <p:blipFill rotWithShape="1">
          <a:blip r:embed="rId3">
            <a:extLst>
              <a:ext uri="{28A0092B-C50C-407E-A947-70E740481C1C}">
                <a14:useLocalDpi xmlns:a14="http://schemas.microsoft.com/office/drawing/2010/main" val="0"/>
              </a:ext>
            </a:extLst>
          </a:blip>
          <a:srcRect t="15964" b="19661"/>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240747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48B5A-9C8E-5560-BA59-A48CA6188A9A}"/>
              </a:ext>
            </a:extLst>
          </p:cNvPr>
          <p:cNvSpPr>
            <a:spLocks noGrp="1"/>
          </p:cNvSpPr>
          <p:nvPr>
            <p:ph type="title"/>
          </p:nvPr>
        </p:nvSpPr>
        <p:spPr>
          <a:xfrm>
            <a:off x="883610" y="0"/>
            <a:ext cx="9810604" cy="1216024"/>
          </a:xfrm>
        </p:spPr>
        <p:txBody>
          <a:bodyPr/>
          <a:lstStyle/>
          <a:p>
            <a:r>
              <a:rPr kumimoji="1" lang="ja-JP" altLang="en-US" sz="2400" dirty="0">
                <a:solidFill>
                  <a:srgbClr val="FFC000"/>
                </a:solidFill>
                <a:latin typeface="BIZ UDPゴシック" panose="020B0400000000000000" pitchFamily="50" charset="-128"/>
                <a:ea typeface="BIZ UDPゴシック" panose="020B0400000000000000" pitchFamily="50" charset="-128"/>
              </a:rPr>
              <a:t>参加者の声（</a:t>
            </a:r>
            <a:r>
              <a:rPr kumimoji="1" lang="en-US" altLang="ja-JP" sz="2400" dirty="0">
                <a:solidFill>
                  <a:srgbClr val="FFC000"/>
                </a:solidFill>
                <a:latin typeface="BIZ UDPゴシック" panose="020B0400000000000000" pitchFamily="50" charset="-128"/>
                <a:ea typeface="BIZ UDPゴシック" panose="020B0400000000000000" pitchFamily="50" charset="-128"/>
              </a:rPr>
              <a:t>2005</a:t>
            </a:r>
            <a:r>
              <a:rPr kumimoji="1" lang="ja-JP" altLang="en-US" sz="2400" dirty="0">
                <a:solidFill>
                  <a:srgbClr val="FFC000"/>
                </a:solidFill>
                <a:latin typeface="BIZ UDPゴシック" panose="020B0400000000000000" pitchFamily="50" charset="-128"/>
                <a:ea typeface="BIZ UDPゴシック" panose="020B0400000000000000" pitchFamily="50" charset="-128"/>
              </a:rPr>
              <a:t>年参加　草刈麻里さん）</a:t>
            </a:r>
            <a:br>
              <a:rPr kumimoji="1" lang="en-US" altLang="ja-JP" sz="2400" dirty="0">
                <a:solidFill>
                  <a:srgbClr val="FFC000"/>
                </a:solidFill>
                <a:latin typeface="BIZ UDPゴシック" panose="020B0400000000000000" pitchFamily="50" charset="-128"/>
                <a:ea typeface="BIZ UDPゴシック" panose="020B0400000000000000" pitchFamily="50" charset="-128"/>
              </a:rPr>
            </a:br>
            <a:r>
              <a:rPr kumimoji="1" lang="ja-JP" altLang="en-US" sz="1800" dirty="0">
                <a:solidFill>
                  <a:schemeClr val="tx1"/>
                </a:solidFill>
                <a:latin typeface="BIZ UDPゴシック" panose="020B0400000000000000" pitchFamily="50" charset="-128"/>
                <a:ea typeface="BIZ UDPゴシック" panose="020B0400000000000000" pitchFamily="50" charset="-128"/>
              </a:rPr>
              <a:t>現在ドイツにてフォトグラファーとして活躍中　</a:t>
            </a:r>
          </a:p>
        </p:txBody>
      </p:sp>
      <p:sp>
        <p:nvSpPr>
          <p:cNvPr id="3" name="コンテンツ プレースホルダー 2">
            <a:extLst>
              <a:ext uri="{FF2B5EF4-FFF2-40B4-BE49-F238E27FC236}">
                <a16:creationId xmlns:a16="http://schemas.microsoft.com/office/drawing/2014/main" id="{763FB0DB-6CF3-913F-8EAC-E342CCF33E87}"/>
              </a:ext>
            </a:extLst>
          </p:cNvPr>
          <p:cNvSpPr>
            <a:spLocks noGrp="1"/>
          </p:cNvSpPr>
          <p:nvPr>
            <p:ph idx="1"/>
          </p:nvPr>
        </p:nvSpPr>
        <p:spPr>
          <a:xfrm>
            <a:off x="379142" y="1214623"/>
            <a:ext cx="8341113" cy="4428753"/>
          </a:xfrm>
        </p:spPr>
        <p:txBody>
          <a:bodyPr/>
          <a:lstStyle/>
          <a:p>
            <a:pPr>
              <a:lnSpc>
                <a:spcPct val="115000"/>
              </a:lnSpc>
              <a:buNone/>
            </a:pPr>
            <a:r>
              <a:rPr lang="ja-JP" altLang="en-US" sz="1200" dirty="0">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私とこの交流との出会いは遡ること</a:t>
            </a:r>
            <a:r>
              <a:rPr lang="de-DE" altLang="ja-JP" sz="1200" dirty="0">
                <a:effectLst/>
                <a:latin typeface="BIZ UDPゴシック" panose="020B0400000000000000" pitchFamily="50" charset="-128"/>
                <a:ea typeface="BIZ UDPゴシック" panose="020B0400000000000000" pitchFamily="50" charset="-128"/>
                <a:cs typeface="Arial Unicode MS"/>
              </a:rPr>
              <a:t>2004</a:t>
            </a:r>
            <a:r>
              <a:rPr lang="ja-JP" altLang="ja-JP" sz="1200" dirty="0">
                <a:effectLst/>
                <a:latin typeface="BIZ UDPゴシック" panose="020B0400000000000000" pitchFamily="50" charset="-128"/>
                <a:ea typeface="BIZ UDPゴシック" panose="020B0400000000000000" pitchFamily="50" charset="-128"/>
                <a:cs typeface="Arial Unicode MS"/>
              </a:rPr>
              <a:t>年。前年に参加した兄が日本での受け入れを手伝っていたところ、「さよならパーティーに来てみる？」と言われ足を踏み入れました。当時私は高校</a:t>
            </a:r>
            <a:r>
              <a:rPr lang="de-DE" altLang="ja-JP" sz="1200" dirty="0">
                <a:effectLst/>
                <a:latin typeface="BIZ UDPゴシック" panose="020B0400000000000000" pitchFamily="50" charset="-128"/>
                <a:ea typeface="BIZ UDPゴシック" panose="020B0400000000000000" pitchFamily="50" charset="-128"/>
                <a:cs typeface="Arial Unicode MS"/>
              </a:rPr>
              <a:t>3</a:t>
            </a:r>
            <a:r>
              <a:rPr lang="ja-JP" altLang="ja-JP" sz="1200" dirty="0">
                <a:effectLst/>
                <a:latin typeface="BIZ UDPゴシック" panose="020B0400000000000000" pitchFamily="50" charset="-128"/>
                <a:ea typeface="BIZ UDPゴシック" panose="020B0400000000000000" pitchFamily="50" charset="-128"/>
                <a:cs typeface="Arial Unicode MS"/>
              </a:rPr>
              <a:t>年生でした。妹がやってきた！とドイツチームリーダーのルドガーにも可愛がって頂き、同世代のドイツ人たちとも意気投合し数人と仲良くなり、私も来年絶対交流に参加してドイツに行く！と決めました。そして翌年憧れのドイツに行くことができ、私の中のドイツ熱はどんどんと高まり、ドイツ語も少しずつ勉強を始めたり、短期留学を個人的にしてみたり、日本でもドイツ関係のアルバイトをしたり、私の生活はドイツ一色になりました。次ドイツ人たちに会う時までにもっとドイツ語で会話ができるようになっていよう！と隔年の受け入れもいい目標になり、ハーモニィセンターには「麻里、通訳よろしく！」と無茶振り（笑）されるようにもなり、自分のドイツ語力も年々高まっていったと感じます。</a:t>
            </a:r>
            <a:endParaRPr lang="en-US" altLang="ja-JP" sz="1200" dirty="0">
              <a:latin typeface="BIZ UDPゴシック" panose="020B0400000000000000" pitchFamily="50" charset="-128"/>
              <a:ea typeface="BIZ UDPゴシック" panose="020B0400000000000000" pitchFamily="50" charset="-128"/>
            </a:endParaRPr>
          </a:p>
          <a:p>
            <a:pPr>
              <a:lnSpc>
                <a:spcPct val="115000"/>
              </a:lnSpc>
              <a:buNone/>
            </a:pPr>
            <a:r>
              <a:rPr lang="ja-JP" altLang="en-US" sz="1200" dirty="0">
                <a:effectLst/>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すぐにでもドイツに行きたい想いを抑え大学卒業後は一般企業に就職しましたが、ドイツに行きたい、住みたいという想いが頭から離れず、ここでは詳細は割愛しますが写真の世界との出会いも相まり、ドイツの大学で写真の勉強ってできるのかと考え調べてみたところ実際に大学も発見。ドイツの大学入学を目指すことが目標になり、</a:t>
            </a:r>
            <a:r>
              <a:rPr lang="de-DE" altLang="ja-JP" sz="1200" dirty="0">
                <a:effectLst/>
                <a:latin typeface="BIZ UDPゴシック" panose="020B0400000000000000" pitchFamily="50" charset="-128"/>
                <a:ea typeface="BIZ UDPゴシック" panose="020B0400000000000000" pitchFamily="50" charset="-128"/>
                <a:cs typeface="Arial Unicode MS"/>
              </a:rPr>
              <a:t>2012</a:t>
            </a:r>
            <a:r>
              <a:rPr lang="ja-JP" altLang="ja-JP" sz="1200" dirty="0">
                <a:effectLst/>
                <a:latin typeface="BIZ UDPゴシック" panose="020B0400000000000000" pitchFamily="50" charset="-128"/>
                <a:ea typeface="BIZ UDPゴシック" panose="020B0400000000000000" pitchFamily="50" charset="-128"/>
                <a:cs typeface="Arial Unicode MS"/>
              </a:rPr>
              <a:t>年に渡独しました。その際も、</a:t>
            </a:r>
            <a:r>
              <a:rPr lang="de-DE" altLang="ja-JP" sz="1200" dirty="0">
                <a:effectLst/>
                <a:latin typeface="BIZ UDPゴシック" panose="020B0400000000000000" pitchFamily="50" charset="-128"/>
                <a:ea typeface="BIZ UDPゴシック" panose="020B0400000000000000" pitchFamily="50" charset="-128"/>
                <a:cs typeface="Arial Unicode MS"/>
              </a:rPr>
              <a:t>2004</a:t>
            </a:r>
            <a:r>
              <a:rPr lang="ja-JP" altLang="ja-JP" sz="1200" dirty="0">
                <a:effectLst/>
                <a:latin typeface="BIZ UDPゴシック" panose="020B0400000000000000" pitchFamily="50" charset="-128"/>
                <a:ea typeface="BIZ UDPゴシック" panose="020B0400000000000000" pitchFamily="50" charset="-128"/>
                <a:cs typeface="Arial Unicode MS"/>
              </a:rPr>
              <a:t>年に出会った友人のお宅に個人的に半年ホームステイをお願いし、語学学校でしか人との関わりが無い中でドイツの友人が近くにいる安心感は当時の私を本当に私を支えてくれました。今でも、そのファミリーや当時から知る友人たちとは連絡を取り合いますし、大人になった今でも昔を共有できる、ドイツに幼馴染がいるような感覚で貴重な存在です。大学卒業後の現在はドイツでフォトグラファーとして活動し、日本チームがドイツに来た時は通訳として毎回同行させていただいております。</a:t>
            </a:r>
            <a:endParaRPr lang="en-US" altLang="ja-JP" sz="1200" dirty="0">
              <a:latin typeface="BIZ UDPゴシック" panose="020B0400000000000000" pitchFamily="50" charset="-128"/>
              <a:ea typeface="BIZ UDPゴシック" panose="020B0400000000000000" pitchFamily="50" charset="-128"/>
            </a:endParaRPr>
          </a:p>
          <a:p>
            <a:pPr>
              <a:lnSpc>
                <a:spcPct val="115000"/>
              </a:lnSpc>
              <a:buNone/>
            </a:pPr>
            <a:r>
              <a:rPr lang="ja-JP" altLang="en-US" sz="1200" dirty="0">
                <a:effectLst/>
                <a:latin typeface="BIZ UDPゴシック" panose="020B0400000000000000" pitchFamily="50" charset="-128"/>
                <a:ea typeface="BIZ UDPゴシック" panose="020B0400000000000000" pitchFamily="50" charset="-128"/>
                <a:cs typeface="Arial Unicode MS"/>
              </a:rPr>
              <a:t>　　</a:t>
            </a:r>
            <a:r>
              <a:rPr lang="ja-JP" altLang="ja-JP" sz="1200" dirty="0">
                <a:effectLst/>
                <a:latin typeface="BIZ UDPゴシック" panose="020B0400000000000000" pitchFamily="50" charset="-128"/>
                <a:ea typeface="BIZ UDPゴシック" panose="020B0400000000000000" pitchFamily="50" charset="-128"/>
                <a:cs typeface="Arial Unicode MS"/>
              </a:rPr>
              <a:t>この交流は、特別テーマが決まっているわけでは無いので、どんな交流？と聞かれると一言で表現するのは難しいのですが、人と人がお互いやお互いの国に興味を持ち、想い合い、それ故に損得関係なく交流外でも交流が続けていける、本当に「人」の繋がりが全てであるなと思っています。少なくとも私の人生を大きく変えてくれました。数年前ドイツリーダーのルドガーが亡くなってしまい一時は路頭に迷ってしまった私たちですが、この、人の気持ちだけで続けてきた温かい交流をなんとか途絶えさせず、次の世代に繋いでいきたいです。</a:t>
            </a:r>
            <a:endParaRPr lang="ja-JP" altLang="ja-JP" sz="1200" dirty="0">
              <a:effectLst/>
              <a:latin typeface="BIZ UDPゴシック" panose="020B0400000000000000" pitchFamily="50" charset="-128"/>
              <a:ea typeface="BIZ UDPゴシック" panose="020B0400000000000000" pitchFamily="50" charset="-128"/>
            </a:endParaRPr>
          </a:p>
          <a:p>
            <a:pPr marL="0" indent="0">
              <a:buNone/>
            </a:pP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5" name="図 4" descr="屋内, 男, 座る, 大きい が含まれている画像&#10;&#10;AI によって生成されたコンテンツは間違っている可能性があります。">
            <a:extLst>
              <a:ext uri="{FF2B5EF4-FFF2-40B4-BE49-F238E27FC236}">
                <a16:creationId xmlns:a16="http://schemas.microsoft.com/office/drawing/2014/main" id="{353332C0-2631-382C-27B3-CFD7D3815A78}"/>
              </a:ext>
            </a:extLst>
          </p:cNvPr>
          <p:cNvPicPr>
            <a:picLocks noChangeAspect="1"/>
          </p:cNvPicPr>
          <p:nvPr/>
        </p:nvPicPr>
        <p:blipFill>
          <a:blip r:embed="rId2"/>
          <a:stretch>
            <a:fillRect/>
          </a:stretch>
        </p:blipFill>
        <p:spPr>
          <a:xfrm rot="5400000">
            <a:off x="8473610" y="2210340"/>
            <a:ext cx="3939479" cy="2954609"/>
          </a:xfrm>
          <a:prstGeom prst="rect">
            <a:avLst/>
          </a:prstGeom>
        </p:spPr>
      </p:pic>
    </p:spTree>
    <p:extLst>
      <p:ext uri="{BB962C8B-B14F-4D97-AF65-F5344CB8AC3E}">
        <p14:creationId xmlns:p14="http://schemas.microsoft.com/office/powerpoint/2010/main" val="41738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5583-23C2-E2A0-CB20-A8808A0707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EB53E8-0792-E0FB-411E-D8DFD7F2475F}"/>
              </a:ext>
            </a:extLst>
          </p:cNvPr>
          <p:cNvSpPr>
            <a:spLocks noGrp="1"/>
          </p:cNvSpPr>
          <p:nvPr>
            <p:ph type="title"/>
          </p:nvPr>
        </p:nvSpPr>
        <p:spPr>
          <a:xfrm>
            <a:off x="533522" y="272716"/>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a:t>
            </a:r>
            <a:r>
              <a:rPr lang="ja-JP" altLang="en-US" b="1" dirty="0">
                <a:solidFill>
                  <a:srgbClr val="FFC000"/>
                </a:solidFill>
                <a:latin typeface="BIZ UDPゴシック" panose="020B0400000000000000" pitchFamily="50" charset="-128"/>
                <a:ea typeface="BIZ UDPゴシック" panose="020B0400000000000000" pitchFamily="50" charset="-128"/>
              </a:rPr>
              <a:t>乗馬</a:t>
            </a:r>
            <a:r>
              <a:rPr lang="ja-JP" altLang="ja-JP" b="1" dirty="0">
                <a:solidFill>
                  <a:srgbClr val="FFC000"/>
                </a:solidFill>
                <a:latin typeface="BIZ UDPゴシック" panose="020B0400000000000000" pitchFamily="50" charset="-128"/>
                <a:ea typeface="BIZ UDPゴシック" panose="020B0400000000000000" pitchFamily="50" charset="-128"/>
              </a:rPr>
              <a:t>交流計画</a:t>
            </a:r>
            <a:r>
              <a:rPr lang="ja-JP" altLang="ja-JP"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61C92CB2-4CD3-3CA9-0CC4-3F4E9AFF21FB}"/>
              </a:ext>
            </a:extLst>
          </p:cNvPr>
          <p:cNvSpPr>
            <a:spLocks noGrp="1"/>
          </p:cNvSpPr>
          <p:nvPr>
            <p:ph idx="1"/>
          </p:nvPr>
        </p:nvSpPr>
        <p:spPr>
          <a:xfrm>
            <a:off x="825190" y="1392488"/>
            <a:ext cx="5921298" cy="4428753"/>
          </a:xfrm>
        </p:spPr>
        <p:txBody>
          <a:bodyPr/>
          <a:lstStyle/>
          <a:p>
            <a:pPr marL="0" indent="0">
              <a:buNone/>
            </a:pPr>
            <a:r>
              <a:rPr kumimoji="1" lang="ja-JP" altLang="en-US" sz="1800" dirty="0">
                <a:latin typeface="BIZ UDPゴシック" panose="020B0400000000000000" pitchFamily="50" charset="-128"/>
                <a:ea typeface="BIZ UDPゴシック" panose="020B0400000000000000" pitchFamily="50" charset="-128"/>
              </a:rPr>
              <a:t>　青少年相互交流計画を行っていたルドガー・フォンディック氏にサポートして頂き、ラドベルゲンの軽乗連盟の方々や馬術連盟の方々に協力を得て、「乗馬・軽乗」をテーマにした活動を</a:t>
            </a:r>
            <a:r>
              <a:rPr kumimoji="1" lang="en-US" altLang="ja-JP" sz="1800" dirty="0">
                <a:latin typeface="BIZ UDPゴシック" panose="020B0400000000000000" pitchFamily="50" charset="-128"/>
                <a:ea typeface="BIZ UDPゴシック" panose="020B0400000000000000" pitchFamily="50" charset="-128"/>
              </a:rPr>
              <a:t>2012</a:t>
            </a:r>
            <a:r>
              <a:rPr kumimoji="1" lang="ja-JP" altLang="en-US" sz="1800" dirty="0">
                <a:latin typeface="BIZ UDPゴシック" panose="020B0400000000000000" pitchFamily="50" charset="-128"/>
                <a:ea typeface="BIZ UDPゴシック" panose="020B0400000000000000" pitchFamily="50" charset="-128"/>
              </a:rPr>
              <a:t>年に開始しました。コロナ禍で中断しましたが</a:t>
            </a:r>
            <a:r>
              <a:rPr kumimoji="1" lang="en-US" altLang="ja-JP" sz="1800" dirty="0">
                <a:latin typeface="BIZ UDPゴシック" panose="020B0400000000000000" pitchFamily="50" charset="-128"/>
                <a:ea typeface="BIZ UDPゴシック" panose="020B0400000000000000" pitchFamily="50" charset="-128"/>
              </a:rPr>
              <a:t>2025</a:t>
            </a:r>
            <a:r>
              <a:rPr kumimoji="1" lang="ja-JP" altLang="en-US" sz="1800" dirty="0">
                <a:latin typeface="BIZ UDPゴシック" panose="020B0400000000000000" pitchFamily="50" charset="-128"/>
                <a:ea typeface="BIZ UDPゴシック" panose="020B0400000000000000" pitchFamily="50" charset="-128"/>
              </a:rPr>
              <a:t>年に一般財団法人</a:t>
            </a:r>
            <a:r>
              <a:rPr kumimoji="1" lang="en-US" altLang="ja-JP" sz="1800" dirty="0">
                <a:latin typeface="BIZ UDPゴシック" panose="020B0400000000000000" pitchFamily="50" charset="-128"/>
                <a:ea typeface="BIZ UDPゴシック" panose="020B0400000000000000" pitchFamily="50" charset="-128"/>
              </a:rPr>
              <a:t>Thoroughbred</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Aftercare</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and</a:t>
            </a:r>
            <a:r>
              <a:rPr kumimoji="1" lang="ja-JP" altLang="en-US" sz="1800" dirty="0">
                <a:latin typeface="BIZ UDPゴシック" panose="020B0400000000000000" pitchFamily="50" charset="-128"/>
                <a:ea typeface="BIZ UDPゴシック" panose="020B0400000000000000" pitchFamily="50" charset="-128"/>
              </a:rPr>
              <a:t> </a:t>
            </a:r>
            <a:r>
              <a:rPr kumimoji="1" lang="en-US" altLang="ja-JP" sz="1800" dirty="0">
                <a:latin typeface="BIZ UDPゴシック" panose="020B0400000000000000" pitchFamily="50" charset="-128"/>
                <a:ea typeface="BIZ UDPゴシック" panose="020B0400000000000000" pitchFamily="50" charset="-128"/>
              </a:rPr>
              <a:t>Welfare</a:t>
            </a:r>
            <a:r>
              <a:rPr kumimoji="1" lang="ja-JP" altLang="en-US" sz="1800" dirty="0">
                <a:latin typeface="BIZ UDPゴシック" panose="020B0400000000000000" pitchFamily="50" charset="-128"/>
                <a:ea typeface="BIZ UDPゴシック" panose="020B0400000000000000" pitchFamily="50" charset="-128"/>
              </a:rPr>
              <a:t>より助成金を頂き再開しました。</a:t>
            </a:r>
            <a:endParaRPr kumimoji="1" lang="en-US" altLang="ja-JP" sz="1800" dirty="0">
              <a:latin typeface="BIZ UDPゴシック" panose="020B0400000000000000" pitchFamily="50" charset="-128"/>
              <a:ea typeface="BIZ UDPゴシック" panose="020B0400000000000000" pitchFamily="50" charset="-128"/>
            </a:endParaRPr>
          </a:p>
          <a:p>
            <a:pPr marL="0" indent="0">
              <a:buNone/>
            </a:pPr>
            <a:r>
              <a:rPr kumimoji="1" lang="ja-JP" altLang="en-US" sz="1800" dirty="0">
                <a:latin typeface="BIZ UDPゴシック" panose="020B0400000000000000" pitchFamily="50" charset="-128"/>
                <a:ea typeface="BIZ UDPゴシック" panose="020B0400000000000000" pitchFamily="50" charset="-128"/>
              </a:rPr>
              <a:t>　本場ドイツで本格的な軽乗を学ぶだけでなく、現地チームの子供たちとの交流も行っています。本場ドイツでの軽乗を目の当たりにした衝撃と感動は大きく、子供たちの日々の活動に大きなモチベーションを与えてくれるとともにパートナーである「馬」との世界を大きく広げるきっかけとなっています。</a:t>
            </a:r>
          </a:p>
        </p:txBody>
      </p:sp>
      <p:pic>
        <p:nvPicPr>
          <p:cNvPr id="4" name="コンテンツ プレースホルダー 4">
            <a:extLst>
              <a:ext uri="{FF2B5EF4-FFF2-40B4-BE49-F238E27FC236}">
                <a16:creationId xmlns:a16="http://schemas.microsoft.com/office/drawing/2014/main" id="{10B63C96-2701-F9A4-B56D-E2CF45C915C8}"/>
              </a:ext>
            </a:extLst>
          </p:cNvPr>
          <p:cNvPicPr>
            <a:picLocks noChangeAspect="1"/>
          </p:cNvPicPr>
          <p:nvPr/>
        </p:nvPicPr>
        <p:blipFill>
          <a:blip r:embed="rId3"/>
          <a:stretch>
            <a:fillRect/>
          </a:stretch>
        </p:blipFill>
        <p:spPr>
          <a:xfrm>
            <a:off x="7151262" y="2001644"/>
            <a:ext cx="4524065" cy="3016043"/>
          </a:xfrm>
          <a:prstGeom prst="rect">
            <a:avLst/>
          </a:prstGeom>
        </p:spPr>
      </p:pic>
    </p:spTree>
    <p:extLst>
      <p:ext uri="{BB962C8B-B14F-4D97-AF65-F5344CB8AC3E}">
        <p14:creationId xmlns:p14="http://schemas.microsoft.com/office/powerpoint/2010/main" val="278717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F290793-9E8F-4C1A-8E70-A53914D28009}"/>
              </a:ext>
            </a:extLst>
          </p:cNvPr>
          <p:cNvSpPr>
            <a:spLocks noGrp="1"/>
          </p:cNvSpPr>
          <p:nvPr>
            <p:ph type="title"/>
          </p:nvPr>
        </p:nvSpPr>
        <p:spPr>
          <a:xfrm>
            <a:off x="1146293" y="-59283"/>
            <a:ext cx="7123063" cy="1222001"/>
          </a:xfrm>
        </p:spPr>
        <p:txBody>
          <a:bodyPr>
            <a:normAutofit/>
          </a:bodyPr>
          <a:lstStyle/>
          <a:p>
            <a:pPr algn="ctr"/>
            <a:r>
              <a:rPr kumimoji="1" lang="ja-JP" altLang="en-US" b="1" dirty="0">
                <a:solidFill>
                  <a:srgbClr val="FFC000"/>
                </a:solidFill>
                <a:latin typeface="BIZ UDPゴシック" panose="020B0400000000000000" pitchFamily="50" charset="-128"/>
                <a:ea typeface="BIZ UDPゴシック" panose="020B0400000000000000" pitchFamily="50" charset="-128"/>
              </a:rPr>
              <a:t>交流を次世代へつなぐために！</a:t>
            </a:r>
          </a:p>
        </p:txBody>
      </p:sp>
      <p:sp>
        <p:nvSpPr>
          <p:cNvPr id="3" name="コンテンツ プレースホルダー 2">
            <a:extLst>
              <a:ext uri="{FF2B5EF4-FFF2-40B4-BE49-F238E27FC236}">
                <a16:creationId xmlns:a16="http://schemas.microsoft.com/office/drawing/2014/main" id="{19C50C21-31B4-4BF7-A743-826CC3AE1330}"/>
              </a:ext>
            </a:extLst>
          </p:cNvPr>
          <p:cNvSpPr>
            <a:spLocks noGrp="1"/>
          </p:cNvSpPr>
          <p:nvPr>
            <p:ph idx="1"/>
          </p:nvPr>
        </p:nvSpPr>
        <p:spPr>
          <a:xfrm>
            <a:off x="1241709" y="1147156"/>
            <a:ext cx="6932232" cy="5159126"/>
          </a:xfrm>
        </p:spPr>
        <p:txBody>
          <a:bodyPr>
            <a:normAutofit fontScale="85000" lnSpcReduction="20000"/>
          </a:bodyPr>
          <a:lstStyle/>
          <a:p>
            <a:pPr marL="0" indent="0" algn="just">
              <a:lnSpc>
                <a:spcPct val="100000"/>
              </a:lnSpc>
              <a:buNone/>
            </a:pPr>
            <a:r>
              <a:rPr kumimoji="1" lang="ja-JP" altLang="en-US" dirty="0">
                <a:solidFill>
                  <a:srgbClr val="FF0000"/>
                </a:solidFill>
                <a:latin typeface="BIZ UDPゴシック" panose="020B0400000000000000" pitchFamily="50" charset="-128"/>
                <a:ea typeface="BIZ UDPゴシック" panose="020B0400000000000000" pitchFamily="50" charset="-128"/>
              </a:rPr>
              <a:t>　</a:t>
            </a:r>
            <a:r>
              <a:rPr kumimoji="1" lang="zh-CN" altLang="en-US" dirty="0">
                <a:solidFill>
                  <a:schemeClr val="tx1"/>
                </a:solidFill>
                <a:latin typeface="BIZ UDPゴシック" panose="020B0400000000000000" pitchFamily="50" charset="-128"/>
                <a:ea typeface="BIZ UDPゴシック" panose="020B0400000000000000" pitchFamily="50" charset="-128"/>
              </a:rPr>
              <a:t>日独青少年相互交流計画</a:t>
            </a:r>
            <a:r>
              <a:rPr kumimoji="1" lang="ja-JP" altLang="en-US" dirty="0">
                <a:solidFill>
                  <a:schemeClr val="tx1"/>
                </a:solidFill>
                <a:latin typeface="BIZ UDPゴシック" panose="020B0400000000000000" pitchFamily="50" charset="-128"/>
                <a:ea typeface="BIZ UDPゴシック" panose="020B0400000000000000" pitchFamily="50" charset="-128"/>
              </a:rPr>
              <a:t>は</a:t>
            </a:r>
            <a:r>
              <a:rPr kumimoji="1" lang="en-US" altLang="ja-JP" dirty="0">
                <a:solidFill>
                  <a:schemeClr val="tx1"/>
                </a:solidFill>
                <a:latin typeface="BIZ UDPゴシック" panose="020B0400000000000000" pitchFamily="50" charset="-128"/>
                <a:ea typeface="BIZ UDPゴシック" panose="020B0400000000000000" pitchFamily="50" charset="-128"/>
              </a:rPr>
              <a:t>2021</a:t>
            </a:r>
            <a:r>
              <a:rPr kumimoji="1" lang="ja-JP" altLang="en-US" dirty="0">
                <a:solidFill>
                  <a:schemeClr val="tx1"/>
                </a:solidFill>
                <a:latin typeface="BIZ UDPゴシック" panose="020B0400000000000000" pitchFamily="50" charset="-128"/>
                <a:ea typeface="BIZ UDPゴシック" panose="020B0400000000000000" pitchFamily="50" charset="-128"/>
              </a:rPr>
              <a:t>年に</a:t>
            </a:r>
            <a:r>
              <a:rPr kumimoji="1" lang="en-US" altLang="ja-JP" dirty="0">
                <a:solidFill>
                  <a:schemeClr val="tx1"/>
                </a:solidFill>
                <a:latin typeface="BIZ UDPゴシック" panose="020B0400000000000000" pitchFamily="50" charset="-128"/>
                <a:ea typeface="BIZ UDPゴシック" panose="020B0400000000000000" pitchFamily="50" charset="-128"/>
              </a:rPr>
              <a:t>30</a:t>
            </a:r>
            <a:r>
              <a:rPr kumimoji="1" lang="ja-JP" altLang="en-US" dirty="0">
                <a:solidFill>
                  <a:schemeClr val="tx1"/>
                </a:solidFill>
                <a:latin typeface="BIZ UDPゴシック" panose="020B0400000000000000" pitchFamily="50" charset="-128"/>
                <a:ea typeface="BIZ UDPゴシック" panose="020B0400000000000000" pitchFamily="50" charset="-128"/>
              </a:rPr>
              <a:t>周年を迎えました。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00000"/>
              </a:lnSpc>
              <a:buNone/>
            </a:pPr>
            <a:r>
              <a:rPr kumimoji="1" lang="ja-JP" altLang="en-US" dirty="0">
                <a:solidFill>
                  <a:schemeClr val="tx1"/>
                </a:solidFill>
                <a:latin typeface="BIZ UDPゴシック" panose="020B0400000000000000" pitchFamily="50" charset="-128"/>
                <a:ea typeface="BIZ UDPゴシック" panose="020B0400000000000000" pitchFamily="50" charset="-128"/>
              </a:rPr>
              <a:t>　本計画をきっかけに、互いの国で働くことになったり、その後の交流を継続的に支えてくれたりする者も多く、確実に参加者の人生に大きな影響を与えています。この有意義な交流事業を続け、次世代につなげたいと考え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00000"/>
              </a:lnSpc>
              <a:buNone/>
            </a:pPr>
            <a:r>
              <a:rPr kumimoji="1" lang="ja-JP" altLang="en-US" dirty="0">
                <a:solidFill>
                  <a:schemeClr val="tx1"/>
                </a:solidFill>
                <a:latin typeface="BIZ UDPゴシック" panose="020B0400000000000000" pitchFamily="50" charset="-128"/>
                <a:ea typeface="BIZ UDPゴシック" panose="020B0400000000000000" pitchFamily="50" charset="-128"/>
              </a:rPr>
              <a:t>　コロナ禍を経て、直接交流は再開しましたが資金面で大きな課題を抱えています。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00000"/>
              </a:lnSpc>
              <a:buNone/>
            </a:pPr>
            <a:r>
              <a:rPr kumimoji="1" lang="ja-JP" altLang="en-US" dirty="0">
                <a:solidFill>
                  <a:schemeClr val="tx1"/>
                </a:solidFill>
                <a:latin typeface="BIZ UDPゴシック" panose="020B0400000000000000" pitchFamily="50" charset="-128"/>
                <a:ea typeface="BIZ UDPゴシック" panose="020B0400000000000000" pitchFamily="50" charset="-128"/>
              </a:rPr>
              <a:t>　本計画では、参加する若者たちが「本当にしたいこと」を大切にし、特定のテーマを設けないため、公的な助成金の獲得は難しいのですが、若者たちの経済的負担は大きくしたくありません。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00000"/>
              </a:lnSpc>
              <a:buNone/>
            </a:pPr>
            <a:r>
              <a:rPr kumimoji="1" lang="ja-JP" altLang="en-US" sz="2000" dirty="0">
                <a:solidFill>
                  <a:schemeClr val="tx1"/>
                </a:solidFill>
                <a:latin typeface="BIZ UDPゴシック" panose="020B0400000000000000" pitchFamily="50" charset="-128"/>
                <a:ea typeface="BIZ UDPゴシック" panose="020B0400000000000000" pitchFamily="50" charset="-128"/>
              </a:rPr>
              <a:t>　訪問先滞在中の経費（宿泊費・食費・移動費</a:t>
            </a:r>
            <a:r>
              <a:rPr kumimoji="1" lang="en-US" altLang="ja-JP" sz="2000" dirty="0" err="1">
                <a:solidFill>
                  <a:schemeClr val="tx1"/>
                </a:solidFill>
                <a:latin typeface="BIZ UDPゴシック" panose="020B0400000000000000" pitchFamily="50" charset="-128"/>
                <a:ea typeface="BIZ UDPゴシック" panose="020B0400000000000000" pitchFamily="50" charset="-128"/>
              </a:rPr>
              <a:t>etc</a:t>
            </a:r>
            <a:r>
              <a:rPr kumimoji="1" lang="ja-JP" altLang="en-US" sz="2000" dirty="0">
                <a:solidFill>
                  <a:schemeClr val="tx1"/>
                </a:solidFill>
                <a:latin typeface="BIZ UDPゴシック" panose="020B0400000000000000" pitchFamily="50" charset="-128"/>
                <a:ea typeface="BIZ UDPゴシック" panose="020B0400000000000000" pitchFamily="50" charset="-128"/>
              </a:rPr>
              <a:t>）を受入側が全て負担し、現状その多くは受入団体の持ち出しとなっています。</a:t>
            </a:r>
            <a:r>
              <a:rPr lang="ja-JP" altLang="en-US" dirty="0">
                <a:solidFill>
                  <a:schemeClr val="tx1"/>
                </a:solidFill>
                <a:highlight>
                  <a:srgbClr val="FFFFFF"/>
                </a:highlight>
                <a:latin typeface="BIZ UDPゴシック" panose="020B0400000000000000" pitchFamily="50" charset="-128"/>
                <a:ea typeface="BIZ UDPゴシック" panose="020B0400000000000000" pitchFamily="50" charset="-128"/>
              </a:rPr>
              <a:t>（約</a:t>
            </a:r>
            <a:r>
              <a:rPr lang="en-US" altLang="ja-JP" dirty="0">
                <a:solidFill>
                  <a:schemeClr val="tx1"/>
                </a:solidFill>
                <a:highlight>
                  <a:srgbClr val="FFFFFF"/>
                </a:highlight>
                <a:latin typeface="BIZ UDPゴシック" panose="020B0400000000000000" pitchFamily="50" charset="-128"/>
                <a:ea typeface="BIZ UDPゴシック" panose="020B0400000000000000" pitchFamily="50" charset="-128"/>
              </a:rPr>
              <a:t>117</a:t>
            </a:r>
            <a:r>
              <a:rPr lang="ja-JP" altLang="en-US" dirty="0">
                <a:solidFill>
                  <a:schemeClr val="tx1"/>
                </a:solidFill>
                <a:highlight>
                  <a:srgbClr val="FFFFFF"/>
                </a:highlight>
                <a:latin typeface="BIZ UDPゴシック" panose="020B0400000000000000" pitchFamily="50" charset="-128"/>
                <a:ea typeface="BIZ UDPゴシック" panose="020B0400000000000000" pitchFamily="50" charset="-128"/>
              </a:rPr>
              <a:t>万円／</a:t>
            </a:r>
            <a:r>
              <a:rPr lang="en-US" altLang="ja-JP" dirty="0">
                <a:solidFill>
                  <a:schemeClr val="tx1"/>
                </a:solidFill>
                <a:highlight>
                  <a:srgbClr val="FFFFFF"/>
                </a:highlight>
                <a:latin typeface="BIZ UDPゴシック" panose="020B0400000000000000" pitchFamily="50" charset="-128"/>
                <a:ea typeface="BIZ UDPゴシック" panose="020B0400000000000000" pitchFamily="50" charset="-128"/>
              </a:rPr>
              <a:t>2018</a:t>
            </a:r>
            <a:r>
              <a:rPr lang="ja-JP" altLang="en-US" dirty="0">
                <a:solidFill>
                  <a:schemeClr val="tx1"/>
                </a:solidFill>
                <a:highlight>
                  <a:srgbClr val="FFFFFF"/>
                </a:highlight>
                <a:latin typeface="BIZ UDPゴシック" panose="020B0400000000000000" pitchFamily="50" charset="-128"/>
                <a:ea typeface="BIZ UDPゴシック" panose="020B0400000000000000" pitchFamily="50" charset="-128"/>
              </a:rPr>
              <a:t>年実績）また、近年の円安や社会情勢を反映した渡航費用の上昇により、費用負担は大きく、事業継続を難しくしています。</a:t>
            </a:r>
            <a:endParaRPr lang="en-US" altLang="ja-JP" dirty="0">
              <a:solidFill>
                <a:schemeClr val="tx1"/>
              </a:solidFill>
              <a:highlight>
                <a:srgbClr val="FFFFFF"/>
              </a:highlight>
              <a:latin typeface="BIZ UDPゴシック" panose="020B0400000000000000" pitchFamily="50" charset="-128"/>
              <a:ea typeface="BIZ UDPゴシック" panose="020B0400000000000000" pitchFamily="50" charset="-128"/>
            </a:endParaRPr>
          </a:p>
          <a:p>
            <a:pPr marL="0" indent="0" algn="just">
              <a:lnSpc>
                <a:spcPct val="100000"/>
              </a:lnSpc>
              <a:buNone/>
            </a:pPr>
            <a:r>
              <a:rPr kumimoji="1" lang="ja-JP" altLang="en-US" dirty="0">
                <a:solidFill>
                  <a:schemeClr val="tx1"/>
                </a:solidFill>
                <a:latin typeface="BIZ UDPゴシック" panose="020B0400000000000000" pitchFamily="50" charset="-128"/>
                <a:ea typeface="BIZ UDPゴシック" panose="020B0400000000000000" pitchFamily="50" charset="-128"/>
              </a:rPr>
              <a:t>また日独乗馬交流も子供たちが「馬」をきっかけに自分自身の世界を広げる貴重な機会となっており、事業を継続実施していきたいと考えています。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00000"/>
              </a:lnSpc>
              <a:buNone/>
            </a:pPr>
            <a:r>
              <a:rPr lang="ja-JP" altLang="en-US" b="0" i="0" dirty="0">
                <a:solidFill>
                  <a:srgbClr val="202124"/>
                </a:solidFill>
                <a:effectLst/>
                <a:highlight>
                  <a:srgbClr val="FFFFFF"/>
                </a:highlight>
                <a:latin typeface="BIZ UDPゴシック" panose="020B0400000000000000" pitchFamily="50" charset="-128"/>
                <a:ea typeface="BIZ UDPゴシック" panose="020B0400000000000000" pitchFamily="50" charset="-128"/>
              </a:rPr>
              <a:t>　厚かましいお願いで大変恐縮ですが本交流に皆様からのサポートをお願いできればと思います。</a:t>
            </a:r>
            <a:endParaRPr kumimoji="1" lang="en-US" altLang="ja-JP" dirty="0">
              <a:latin typeface="BIZ UDPゴシック" panose="020B0400000000000000" pitchFamily="50" charset="-128"/>
              <a:ea typeface="BIZ UDPゴシック" panose="020B0400000000000000" pitchFamily="50" charset="-128"/>
            </a:endParaRPr>
          </a:p>
        </p:txBody>
      </p:sp>
      <p:pic>
        <p:nvPicPr>
          <p:cNvPr id="5" name="図 4" descr="人, 屋内, 食品, テーブル が含まれている画像&#10;&#10;自動的に生成された説明">
            <a:extLst>
              <a:ext uri="{FF2B5EF4-FFF2-40B4-BE49-F238E27FC236}">
                <a16:creationId xmlns:a16="http://schemas.microsoft.com/office/drawing/2014/main" id="{0138DCEF-28AF-48F5-B910-78FD304C0396}"/>
              </a:ext>
            </a:extLst>
          </p:cNvPr>
          <p:cNvPicPr>
            <a:picLocks noChangeAspect="1"/>
          </p:cNvPicPr>
          <p:nvPr/>
        </p:nvPicPr>
        <p:blipFill rotWithShape="1">
          <a:blip r:embed="rId3"/>
          <a:srcRect t="7609" r="-3" b="2168"/>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7" name="図 6" descr="ポーズをとる男女グループ&#10;&#10;中程度の精度で自動的に生成された説明">
            <a:extLst>
              <a:ext uri="{FF2B5EF4-FFF2-40B4-BE49-F238E27FC236}">
                <a16:creationId xmlns:a16="http://schemas.microsoft.com/office/drawing/2014/main" id="{00AB1A1E-CBA3-47AB-806D-59BE5404BB71}"/>
              </a:ext>
            </a:extLst>
          </p:cNvPr>
          <p:cNvPicPr>
            <a:picLocks noChangeAspect="1"/>
          </p:cNvPicPr>
          <p:nvPr/>
        </p:nvPicPr>
        <p:blipFill rotWithShape="1">
          <a:blip r:embed="rId4"/>
          <a:srcRect l="7518" r="4145" b="-3"/>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9" name="図 8" descr="屋外, 人, 草, 建物 が含まれている画像&#10;&#10;自動的に生成された説明">
            <a:extLst>
              <a:ext uri="{FF2B5EF4-FFF2-40B4-BE49-F238E27FC236}">
                <a16:creationId xmlns:a16="http://schemas.microsoft.com/office/drawing/2014/main" id="{D0B57004-C0BB-4EA4-8DD5-606510DBC000}"/>
              </a:ext>
            </a:extLst>
          </p:cNvPr>
          <p:cNvPicPr>
            <a:picLocks noChangeAspect="1"/>
          </p:cNvPicPr>
          <p:nvPr/>
        </p:nvPicPr>
        <p:blipFill rotWithShape="1">
          <a:blip r:embed="rId5"/>
          <a:srcRect t="13284"/>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100451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72A840-BE9C-4A00-B85E-2678DF9E1494}"/>
              </a:ext>
            </a:extLst>
          </p:cNvPr>
          <p:cNvSpPr>
            <a:spLocks noGrp="1"/>
          </p:cNvSpPr>
          <p:nvPr>
            <p:ph type="title"/>
          </p:nvPr>
        </p:nvSpPr>
        <p:spPr>
          <a:xfrm>
            <a:off x="1050879" y="0"/>
            <a:ext cx="9810604" cy="1216024"/>
          </a:xfrm>
        </p:spPr>
        <p:txBody>
          <a:bodyPr/>
          <a:lstStyle/>
          <a:p>
            <a:r>
              <a:rPr kumimoji="1" lang="ja-JP" altLang="en-US" b="1" dirty="0">
                <a:latin typeface="BIZ UDPゴシック" panose="020B0400000000000000" pitchFamily="50" charset="-128"/>
                <a:ea typeface="BIZ UDPゴシック" panose="020B0400000000000000" pitchFamily="50" charset="-128"/>
              </a:rPr>
              <a:t>ご協賛について</a:t>
            </a:r>
          </a:p>
        </p:txBody>
      </p:sp>
      <p:sp>
        <p:nvSpPr>
          <p:cNvPr id="3" name="コンテンツ プレースホルダー 2">
            <a:extLst>
              <a:ext uri="{FF2B5EF4-FFF2-40B4-BE49-F238E27FC236}">
                <a16:creationId xmlns:a16="http://schemas.microsoft.com/office/drawing/2014/main" id="{216D7E7A-5BB2-49DB-9B9A-039239084AB4}"/>
              </a:ext>
            </a:extLst>
          </p:cNvPr>
          <p:cNvSpPr>
            <a:spLocks noGrp="1"/>
          </p:cNvSpPr>
          <p:nvPr>
            <p:ph idx="1"/>
          </p:nvPr>
        </p:nvSpPr>
        <p:spPr>
          <a:xfrm>
            <a:off x="1050879" y="1117851"/>
            <a:ext cx="9810604" cy="4884364"/>
          </a:xfrm>
        </p:spPr>
        <p:txBody>
          <a:bodyPr/>
          <a:lstStyle/>
          <a:p>
            <a:pPr marL="0" indent="0">
              <a:buNone/>
            </a:pPr>
            <a:r>
              <a:rPr kumimoji="1" lang="ja-JP" altLang="en-US" sz="1600" dirty="0">
                <a:latin typeface="BIZ UDPゴシック" panose="020B0400000000000000" pitchFamily="50" charset="-128"/>
                <a:ea typeface="BIZ UDPゴシック" panose="020B0400000000000000" pitchFamily="50" charset="-128"/>
              </a:rPr>
              <a:t>　次回の日独乗馬交流は</a:t>
            </a:r>
            <a:r>
              <a:rPr kumimoji="1" lang="en-US" altLang="ja-JP" sz="1600" dirty="0">
                <a:latin typeface="BIZ UDPゴシック" panose="020B0400000000000000" pitchFamily="50" charset="-128"/>
                <a:ea typeface="BIZ UDPゴシック" panose="020B0400000000000000" pitchFamily="50" charset="-128"/>
              </a:rPr>
              <a:t>2027</a:t>
            </a:r>
            <a:r>
              <a:rPr kumimoji="1" lang="ja-JP" altLang="en-US" sz="1600" dirty="0">
                <a:latin typeface="BIZ UDPゴシック" panose="020B0400000000000000" pitchFamily="50" charset="-128"/>
                <a:ea typeface="BIZ UDPゴシック" panose="020B0400000000000000" pitchFamily="50" charset="-128"/>
              </a:rPr>
              <a:t>年春に実施予定です。また日独青少年相互交流計画は次回</a:t>
            </a: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年秋にドイツ団が来日予定です。彼らの日本での滞在がより充実したものとなるよう、ご援助いただければと考えています。本事業の主旨をご理解の上、ご協賛を賜りたくお願い申し上げる次第です。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協賛金額：１口１万円</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納入方法：銀行振り込み（ご連絡頂きました際にお知らせいたします）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使途：プログラム費や受け入れ費用・プログラム運営費用等として活用させて頂きます</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協賛いただいた場合、一口につき一種類の資料配布と当団体機関紙の報告欄に御社企業名を掲載させていただきます。クレジットでのお振込みをご希望の方は</a:t>
            </a:r>
            <a:r>
              <a:rPr kumimoji="1" lang="en-US" altLang="ja-JP" sz="1600" dirty="0">
                <a:latin typeface="BIZ UDPゴシック" panose="020B0400000000000000" pitchFamily="50" charset="-128"/>
                <a:ea typeface="BIZ UDPゴシック" panose="020B0400000000000000" pitchFamily="50" charset="-128"/>
              </a:rPr>
              <a:t>QR</a:t>
            </a:r>
            <a:r>
              <a:rPr kumimoji="1" lang="ja-JP" altLang="en-US" sz="1600" dirty="0">
                <a:latin typeface="BIZ UDPゴシック" panose="020B0400000000000000" pitchFamily="50" charset="-128"/>
                <a:ea typeface="BIZ UDPゴシック" panose="020B0400000000000000" pitchFamily="50" charset="-128"/>
              </a:rPr>
              <a:t>コードからお願いします。銀行振り込みご希望の方は寄付サイトを通する手数料が発生してしまいますのでメールにてご連絡ください。</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ハーモニィセンターへのご寄附は税制上の優遇措置を受けることができます。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indent="0">
              <a:buNone/>
            </a:pPr>
            <a:r>
              <a:rPr kumimoji="1" lang="ja-JP" altLang="en-US" sz="1600" dirty="0">
                <a:latin typeface="BIZ UDPゴシック" panose="020B0400000000000000" pitchFamily="50" charset="-128"/>
                <a:ea typeface="BIZ UDPゴシック" panose="020B0400000000000000" pitchFamily="50" charset="-128"/>
              </a:rPr>
              <a:t>問い合わせ先：公益財団法人ハーモニィセンター　担当：山本直輝</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kumimoji="1" lang="en-US" altLang="ja-JP" sz="1600" dirty="0">
                <a:latin typeface="BIZ UDPゴシック" panose="020B0400000000000000" pitchFamily="50" charset="-128"/>
                <a:ea typeface="BIZ UDPゴシック" panose="020B0400000000000000" pitchFamily="50" charset="-128"/>
              </a:rPr>
              <a:t>Mail</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hlinkClick r:id="rId2"/>
              </a:rPr>
              <a:t>naoki.yamamoto@harmonycenter.or.jp</a:t>
            </a: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03-3469-7691</a:t>
            </a:r>
          </a:p>
        </p:txBody>
      </p:sp>
      <p:pic>
        <p:nvPicPr>
          <p:cNvPr id="5" name="図 4" descr="QR コード&#10;&#10;AI 生成コンテンツは誤りを含む可能性があります。">
            <a:extLst>
              <a:ext uri="{FF2B5EF4-FFF2-40B4-BE49-F238E27FC236}">
                <a16:creationId xmlns:a16="http://schemas.microsoft.com/office/drawing/2014/main" id="{3CACA817-8387-566C-66DC-3E08A8923305}"/>
              </a:ext>
            </a:extLst>
          </p:cNvPr>
          <p:cNvPicPr>
            <a:picLocks noChangeAspect="1"/>
          </p:cNvPicPr>
          <p:nvPr/>
        </p:nvPicPr>
        <p:blipFill>
          <a:blip r:embed="rId3"/>
          <a:stretch>
            <a:fillRect/>
          </a:stretch>
        </p:blipFill>
        <p:spPr>
          <a:xfrm>
            <a:off x="9940275" y="4818941"/>
            <a:ext cx="1842416" cy="1842416"/>
          </a:xfrm>
          <a:prstGeom prst="rect">
            <a:avLst/>
          </a:prstGeom>
        </p:spPr>
      </p:pic>
    </p:spTree>
    <p:extLst>
      <p:ext uri="{BB962C8B-B14F-4D97-AF65-F5344CB8AC3E}">
        <p14:creationId xmlns:p14="http://schemas.microsoft.com/office/powerpoint/2010/main" val="2679455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CEB405EF-6709-48FB-9B1A-563AFBFC5975}"/>
              </a:ext>
            </a:extLst>
          </p:cNvPr>
          <p:cNvSpPr>
            <a:spLocks noGrp="1"/>
          </p:cNvSpPr>
          <p:nvPr>
            <p:ph type="title"/>
          </p:nvPr>
        </p:nvSpPr>
        <p:spPr>
          <a:xfrm>
            <a:off x="1190698" y="239540"/>
            <a:ext cx="9810604" cy="1216024"/>
          </a:xfrm>
        </p:spPr>
        <p:txBody>
          <a:bodyPr>
            <a:normAutofit/>
          </a:bodyPr>
          <a:lstStyle/>
          <a:p>
            <a:r>
              <a:rPr lang="ja-JP" altLang="en-US" b="1" dirty="0">
                <a:solidFill>
                  <a:srgbClr val="FFC000"/>
                </a:solidFill>
                <a:latin typeface="BIZ UDPゴシック" panose="020B0400000000000000" pitchFamily="50" charset="-128"/>
                <a:ea typeface="BIZ UDPゴシック" panose="020B0400000000000000" pitchFamily="50" charset="-128"/>
              </a:rPr>
              <a:t>交流を今後も継続するためにご協賛お願いいたします！</a:t>
            </a:r>
            <a:endParaRPr kumimoji="1" lang="ja-JP" altLang="en-US" b="1"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1D1BBE-DC80-43B6-BA44-65358B907F81}"/>
              </a:ext>
            </a:extLst>
          </p:cNvPr>
          <p:cNvSpPr>
            <a:spLocks noGrp="1"/>
          </p:cNvSpPr>
          <p:nvPr>
            <p:ph idx="1"/>
          </p:nvPr>
        </p:nvSpPr>
        <p:spPr>
          <a:xfrm>
            <a:off x="588936" y="1266092"/>
            <a:ext cx="6014534" cy="3837581"/>
          </a:xfrm>
        </p:spPr>
        <p:txBody>
          <a:bodyPr>
            <a:noAutofit/>
          </a:bodyPr>
          <a:lstStyle/>
          <a:p>
            <a:pPr marL="0" indent="0">
              <a:lnSpc>
                <a:spcPct val="120000"/>
              </a:lnSpc>
              <a:buNone/>
            </a:pPr>
            <a:r>
              <a:rPr kumimoji="1" lang="ja-JP" altLang="en-US" sz="1600" b="1" dirty="0">
                <a:latin typeface="BIZ UDPゴシック" panose="020B0400000000000000" pitchFamily="50" charset="-128"/>
                <a:ea typeface="BIZ UDPゴシック" panose="020B0400000000000000" pitchFamily="50" charset="-128"/>
              </a:rPr>
              <a:t>ハーモニィセンターでは２つのドイツとの交流計画を行っています！</a:t>
            </a:r>
            <a:endParaRPr kumimoji="1" lang="en-US" altLang="ja-JP" sz="1600" b="1" dirty="0">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1990</a:t>
            </a:r>
            <a:r>
              <a:rPr kumimoji="1" lang="ja-JP" altLang="en-US" sz="1400" dirty="0">
                <a:latin typeface="BIZ UDPゴシック" panose="020B0400000000000000" pitchFamily="50" charset="-128"/>
                <a:ea typeface="BIZ UDPゴシック" panose="020B0400000000000000" pitchFamily="50" charset="-128"/>
              </a:rPr>
              <a:t>年から実施している「日独青少年相互交流計画」は、コロナ禍でもオンラインで交流を絶やすことなく続け、</a:t>
            </a:r>
            <a:r>
              <a:rPr kumimoji="1" lang="en-US" altLang="ja-JP" sz="1400" dirty="0">
                <a:latin typeface="BIZ UDPゴシック" panose="020B0400000000000000" pitchFamily="50" charset="-128"/>
                <a:ea typeface="BIZ UDPゴシック" panose="020B0400000000000000" pitchFamily="50" charset="-128"/>
              </a:rPr>
              <a:t>2024</a:t>
            </a:r>
            <a:r>
              <a:rPr kumimoji="1" lang="ja-JP" altLang="en-US" sz="1400" dirty="0">
                <a:latin typeface="BIZ UDPゴシック" panose="020B0400000000000000" pitchFamily="50" charset="-128"/>
                <a:ea typeface="BIZ UDPゴシック" panose="020B0400000000000000" pitchFamily="50" charset="-128"/>
              </a:rPr>
              <a:t>年のドイツ団来日から再開し、</a:t>
            </a:r>
            <a:r>
              <a:rPr kumimoji="1" lang="en-US" altLang="ja-JP" sz="1400" dirty="0">
                <a:latin typeface="BIZ UDPゴシック" panose="020B0400000000000000" pitchFamily="50" charset="-128"/>
                <a:ea typeface="BIZ UDPゴシック" panose="020B0400000000000000" pitchFamily="50" charset="-128"/>
              </a:rPr>
              <a:t>202</a:t>
            </a:r>
            <a:r>
              <a:rPr kumimoji="1" lang="ja-JP" altLang="en-US" sz="1400" dirty="0">
                <a:latin typeface="BIZ UDPゴシック" panose="020B0400000000000000" pitchFamily="50" charset="-128"/>
                <a:ea typeface="BIZ UDPゴシック" panose="020B0400000000000000" pitchFamily="50" charset="-128"/>
              </a:rPr>
              <a:t>５年は日本団</a:t>
            </a:r>
            <a:r>
              <a:rPr kumimoji="1" lang="en-US" altLang="ja-JP" sz="1400" dirty="0">
                <a:latin typeface="BIZ UDPゴシック" panose="020B0400000000000000" pitchFamily="50" charset="-128"/>
                <a:ea typeface="BIZ UDPゴシック" panose="020B0400000000000000" pitchFamily="50" charset="-128"/>
              </a:rPr>
              <a:t>15</a:t>
            </a:r>
            <a:r>
              <a:rPr kumimoji="1" lang="ja-JP" altLang="en-US" sz="1400" dirty="0">
                <a:latin typeface="BIZ UDPゴシック" panose="020B0400000000000000" pitchFamily="50" charset="-128"/>
                <a:ea typeface="BIZ UDPゴシック" panose="020B0400000000000000" pitchFamily="50" charset="-128"/>
              </a:rPr>
              <a:t>名が渡独予定です！（</a:t>
            </a:r>
            <a:r>
              <a:rPr kumimoji="1" lang="en-US" altLang="ja-JP" sz="1400" dirty="0">
                <a:latin typeface="BIZ UDPゴシック" panose="020B0400000000000000" pitchFamily="50" charset="-128"/>
                <a:ea typeface="BIZ UDPゴシック" panose="020B0400000000000000" pitchFamily="50" charset="-128"/>
              </a:rPr>
              <a:t>8/11</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25</a:t>
            </a: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latin typeface="BIZ UDPゴシック" panose="020B0400000000000000" pitchFamily="50" charset="-128"/>
                <a:ea typeface="BIZ UDPゴシック" panose="020B0400000000000000" pitchFamily="50" charset="-128"/>
              </a:rPr>
              <a:t>　</a:t>
            </a:r>
            <a:r>
              <a:rPr kumimoji="1" lang="ja-JP" altLang="en-US" sz="1400" dirty="0">
                <a:solidFill>
                  <a:schemeClr val="tx1"/>
                </a:solidFill>
                <a:latin typeface="BIZ UDPゴシック" panose="020B0400000000000000" pitchFamily="50" charset="-128"/>
                <a:ea typeface="BIZ UDPゴシック" panose="020B0400000000000000" pitchFamily="50" charset="-128"/>
              </a:rPr>
              <a:t>本計画では、訪問先滞在中の経費（宿泊費・食費・移動費</a:t>
            </a:r>
            <a:r>
              <a:rPr kumimoji="1" lang="en-US" altLang="ja-JP" sz="1400" dirty="0" err="1">
                <a:solidFill>
                  <a:schemeClr val="tx1"/>
                </a:solidFill>
                <a:latin typeface="BIZ UDPゴシック" panose="020B0400000000000000" pitchFamily="50" charset="-128"/>
                <a:ea typeface="BIZ UDPゴシック" panose="020B0400000000000000" pitchFamily="50" charset="-128"/>
              </a:rPr>
              <a:t>etc</a:t>
            </a:r>
            <a:r>
              <a:rPr kumimoji="1" lang="ja-JP" altLang="en-US" sz="1400" dirty="0">
                <a:solidFill>
                  <a:schemeClr val="tx1"/>
                </a:solidFill>
                <a:latin typeface="BIZ UDPゴシック" panose="020B0400000000000000" pitchFamily="50" charset="-128"/>
                <a:ea typeface="BIZ UDPゴシック" panose="020B0400000000000000" pitchFamily="50" charset="-128"/>
              </a:rPr>
              <a:t>）を受入側が全て負担し、現状その多くは受入団体の持ち出しとなっています。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また</a:t>
            </a:r>
            <a:r>
              <a:rPr kumimoji="1" lang="en-US" altLang="ja-JP" sz="1400" dirty="0">
                <a:solidFill>
                  <a:schemeClr val="tx1"/>
                </a:solidFill>
                <a:latin typeface="BIZ UDPゴシック" panose="020B0400000000000000" pitchFamily="50" charset="-128"/>
                <a:ea typeface="BIZ UDPゴシック" panose="020B0400000000000000" pitchFamily="50" charset="-128"/>
              </a:rPr>
              <a:t>2012</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年からは本場ドイツの軽乗を学ぼうと「日独乗馬交流」を実施。こちらもコロナ禍での中断を経て、</a:t>
            </a:r>
            <a:r>
              <a:rPr kumimoji="1" lang="en-US" altLang="ja-JP" sz="1400" dirty="0">
                <a:solidFill>
                  <a:schemeClr val="tx1"/>
                </a:solidFill>
                <a:latin typeface="BIZ UDPゴシック" panose="020B0400000000000000" pitchFamily="50" charset="-128"/>
                <a:ea typeface="BIZ UDPゴシック" panose="020B0400000000000000" pitchFamily="50" charset="-128"/>
              </a:rPr>
              <a:t>2025</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年に助成金を一部活用し実施しました。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just">
              <a:lnSpc>
                <a:spcPct val="120000"/>
              </a:lnSpc>
              <a:buNone/>
            </a:pPr>
            <a:r>
              <a:rPr kumimoji="1" lang="ja-JP" altLang="en-US" sz="1400" dirty="0">
                <a:solidFill>
                  <a:schemeClr val="tx1"/>
                </a:solidFill>
                <a:latin typeface="BIZ UDPゴシック" panose="020B0400000000000000" pitchFamily="50" charset="-128"/>
                <a:ea typeface="BIZ UDPゴシック" panose="020B0400000000000000" pitchFamily="50" charset="-128"/>
              </a:rPr>
              <a:t>　今後の青少年交流の受け入れ費用として、そして今後もこの２つの事業を継続して行えるようご協賛・ご支援頂ければと思います。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descr="屋外, 建物, 人, グループ が含まれている画像&#10;&#10;自動的に生成された説明">
            <a:extLst>
              <a:ext uri="{FF2B5EF4-FFF2-40B4-BE49-F238E27FC236}">
                <a16:creationId xmlns:a16="http://schemas.microsoft.com/office/drawing/2014/main" id="{6EEAE44C-B6B6-1098-B0A2-8EF1A20B05E9}"/>
              </a:ext>
            </a:extLst>
          </p:cNvPr>
          <p:cNvPicPr>
            <a:picLocks noChangeAspect="1"/>
          </p:cNvPicPr>
          <p:nvPr/>
        </p:nvPicPr>
        <p:blipFill rotWithShape="1">
          <a:blip r:embed="rId3"/>
          <a:srcRect t="228" r="5" b="5"/>
          <a:stretch/>
        </p:blipFill>
        <p:spPr>
          <a:xfrm>
            <a:off x="9050955" y="1326755"/>
            <a:ext cx="2766819" cy="1842641"/>
          </a:xfrm>
          <a:prstGeom prst="rect">
            <a:avLst/>
          </a:prstGeom>
        </p:spPr>
      </p:pic>
      <p:sp>
        <p:nvSpPr>
          <p:cNvPr id="35" name="Freeform: Shape 34">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コンテンツ プレースホルダー 2">
            <a:extLst>
              <a:ext uri="{FF2B5EF4-FFF2-40B4-BE49-F238E27FC236}">
                <a16:creationId xmlns:a16="http://schemas.microsoft.com/office/drawing/2014/main" id="{ED15B4C8-C4F8-1865-9510-15580775FE96}"/>
              </a:ext>
            </a:extLst>
          </p:cNvPr>
          <p:cNvSpPr txBox="1">
            <a:spLocks/>
          </p:cNvSpPr>
          <p:nvPr/>
        </p:nvSpPr>
        <p:spPr>
          <a:xfrm>
            <a:off x="1466924" y="5199440"/>
            <a:ext cx="9536632" cy="1357475"/>
          </a:xfrm>
          <a:prstGeom prst="rect">
            <a:avLst/>
          </a:prstGeom>
        </p:spPr>
        <p:txBody>
          <a:bodyPr lIns="109728" tIns="109728" rIns="109728" bIns="91440">
            <a:normAutofit fontScale="77500" lnSpcReduction="20000"/>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spc="9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10000"/>
              </a:lnSpc>
              <a:spcBef>
                <a:spcPts val="500"/>
              </a:spcBef>
              <a:buFontTx/>
              <a:buNone/>
              <a:defRPr sz="1800" kern="1200" spc="9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10000"/>
              </a:lnSpc>
              <a:spcBef>
                <a:spcPts val="500"/>
              </a:spcBef>
              <a:buSzPct val="80000"/>
              <a:buFont typeface="Arial" panose="020B0604020202020204" pitchFamily="34" charset="0"/>
              <a:buChar char="•"/>
              <a:defRPr sz="1600" kern="1200" spc="9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10000"/>
              </a:lnSpc>
              <a:spcBef>
                <a:spcPts val="500"/>
              </a:spcBef>
              <a:buFontTx/>
              <a:buNone/>
              <a:defRPr sz="1400" kern="1200" spc="9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10000"/>
              </a:lnSpc>
              <a:spcBef>
                <a:spcPts val="500"/>
              </a:spcBef>
              <a:buSzPct val="80000"/>
              <a:buFont typeface="Arial" panose="020B0604020202020204" pitchFamily="34" charset="0"/>
              <a:buChar char="•"/>
              <a:defRPr sz="1400" kern="1200" spc="9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kumimoji="1" lang="ja-JP" altLang="en-US" sz="1600" b="1" dirty="0">
                <a:solidFill>
                  <a:srgbClr val="002060"/>
                </a:solidFill>
                <a:latin typeface="BIZ UDPゴシック" panose="020B0400000000000000" pitchFamily="50" charset="-128"/>
                <a:ea typeface="BIZ UDPゴシック" panose="020B0400000000000000" pitchFamily="50" charset="-128"/>
              </a:rPr>
              <a:t>＜ご協賛について＞</a:t>
            </a:r>
            <a:endParaRPr kumimoji="1" lang="en-US" altLang="ja-JP" sz="1600" b="1"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ja-JP" altLang="en-US" sz="1400" dirty="0">
                <a:solidFill>
                  <a:srgbClr val="002060"/>
                </a:solidFill>
                <a:latin typeface="BIZ UDPゴシック" panose="020B0400000000000000" pitchFamily="50" charset="-128"/>
                <a:ea typeface="BIZ UDPゴシック" panose="020B0400000000000000" pitchFamily="50" charset="-128"/>
              </a:rPr>
              <a:t>協賛金額：１口１万円～　</a:t>
            </a:r>
            <a:br>
              <a:rPr kumimoji="1" lang="en-US" altLang="ja-JP" sz="1400" dirty="0">
                <a:solidFill>
                  <a:srgbClr val="002060"/>
                </a:solidFill>
                <a:latin typeface="BIZ UDPゴシック" panose="020B0400000000000000" pitchFamily="50" charset="-128"/>
                <a:ea typeface="BIZ UDPゴシック" panose="020B0400000000000000" pitchFamily="50" charset="-128"/>
              </a:rPr>
            </a:br>
            <a:r>
              <a:rPr kumimoji="1" lang="ja-JP" altLang="en-US" sz="1400" dirty="0">
                <a:solidFill>
                  <a:srgbClr val="002060"/>
                </a:solidFill>
                <a:latin typeface="BIZ UDPゴシック" panose="020B0400000000000000" pitchFamily="50" charset="-128"/>
                <a:ea typeface="BIZ UDPゴシック" panose="020B0400000000000000" pitchFamily="50" charset="-128"/>
              </a:rPr>
              <a:t>使途：プログラム費や受け入れ費用・プログラム運営経費として活用させて頂きます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ja-JP" altLang="en-US" sz="1400" dirty="0">
                <a:solidFill>
                  <a:srgbClr val="002060"/>
                </a:solidFill>
                <a:latin typeface="BIZ UDPゴシック" panose="020B0400000000000000" pitchFamily="50" charset="-128"/>
                <a:ea typeface="BIZ UDPゴシック" panose="020B0400000000000000" pitchFamily="50" charset="-128"/>
              </a:rPr>
              <a:t>ご協賛いただいた場合、受入プログラム実施時に一口につき一種類の資料配布と団体機関紙報告欄に御社企業名を掲載させて頂きます。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r>
              <a:rPr kumimoji="1" lang="en-US" altLang="ja-JP" sz="1400" dirty="0">
                <a:solidFill>
                  <a:srgbClr val="002060"/>
                </a:solidFill>
                <a:latin typeface="BIZ UDPゴシック" panose="020B0400000000000000" pitchFamily="50" charset="-128"/>
                <a:ea typeface="BIZ UDPゴシック" panose="020B0400000000000000" pitchFamily="50" charset="-128"/>
              </a:rPr>
              <a:t>※</a:t>
            </a:r>
            <a:r>
              <a:rPr kumimoji="1" lang="ja-JP" altLang="en-US" sz="1400" dirty="0">
                <a:solidFill>
                  <a:srgbClr val="002060"/>
                </a:solidFill>
                <a:latin typeface="BIZ UDPゴシック" panose="020B0400000000000000" pitchFamily="50" charset="-128"/>
                <a:ea typeface="BIZ UDPゴシック" panose="020B0400000000000000" pitchFamily="50" charset="-128"/>
              </a:rPr>
              <a:t>ハーモニィセンターへのご寄附は税制上の優遇措置を受けることができます。</a:t>
            </a: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a:p>
            <a:pPr marL="0" indent="0">
              <a:lnSpc>
                <a:spcPct val="100000"/>
              </a:lnSpc>
              <a:buFont typeface="Arial" panose="020B0604020202020204" pitchFamily="34" charset="0"/>
              <a:buNone/>
            </a:pPr>
            <a:endParaRPr kumimoji="1" lang="en-US" altLang="ja-JP" sz="1400" dirty="0">
              <a:solidFill>
                <a:srgbClr val="002060"/>
              </a:solidFill>
              <a:latin typeface="BIZ UDPゴシック" panose="020B0400000000000000" pitchFamily="50" charset="-128"/>
              <a:ea typeface="BIZ UDPゴシック" panose="020B0400000000000000" pitchFamily="50" charset="-128"/>
            </a:endParaRPr>
          </a:p>
        </p:txBody>
      </p:sp>
      <p:pic>
        <p:nvPicPr>
          <p:cNvPr id="4" name="コンテンツ プレースホルダー 4">
            <a:extLst>
              <a:ext uri="{FF2B5EF4-FFF2-40B4-BE49-F238E27FC236}">
                <a16:creationId xmlns:a16="http://schemas.microsoft.com/office/drawing/2014/main" id="{EDF69723-153F-B703-A874-0A3B93479D67}"/>
              </a:ext>
            </a:extLst>
          </p:cNvPr>
          <p:cNvPicPr>
            <a:picLocks noChangeAspect="1"/>
          </p:cNvPicPr>
          <p:nvPr/>
        </p:nvPicPr>
        <p:blipFill>
          <a:blip r:embed="rId4"/>
          <a:stretch>
            <a:fillRect/>
          </a:stretch>
        </p:blipFill>
        <p:spPr>
          <a:xfrm>
            <a:off x="7192405" y="3342151"/>
            <a:ext cx="3635481" cy="2423654"/>
          </a:xfrm>
          <a:prstGeom prst="rect">
            <a:avLst/>
          </a:prstGeom>
        </p:spPr>
      </p:pic>
    </p:spTree>
    <p:extLst>
      <p:ext uri="{BB962C8B-B14F-4D97-AF65-F5344CB8AC3E}">
        <p14:creationId xmlns:p14="http://schemas.microsoft.com/office/powerpoint/2010/main" val="270782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405EF-6709-48FB-9B1A-563AFBFC5975}"/>
              </a:ext>
            </a:extLst>
          </p:cNvPr>
          <p:cNvSpPr>
            <a:spLocks noGrp="1"/>
          </p:cNvSpPr>
          <p:nvPr>
            <p:ph type="title"/>
          </p:nvPr>
        </p:nvSpPr>
        <p:spPr>
          <a:xfrm>
            <a:off x="533522" y="272716"/>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日独青少年相互交流計画</a:t>
            </a:r>
            <a:r>
              <a:rPr lang="ja-JP" altLang="ja-JP"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81D1BBE-DC80-43B6-BA44-65358B907F81}"/>
              </a:ext>
            </a:extLst>
          </p:cNvPr>
          <p:cNvSpPr>
            <a:spLocks noGrp="1"/>
          </p:cNvSpPr>
          <p:nvPr>
            <p:ph idx="1"/>
          </p:nvPr>
        </p:nvSpPr>
        <p:spPr>
          <a:xfrm>
            <a:off x="1190698" y="1392488"/>
            <a:ext cx="9606256" cy="4428753"/>
          </a:xfrm>
        </p:spPr>
        <p:txBody>
          <a:bodyPr/>
          <a:lstStyle/>
          <a:p>
            <a:pPr marL="0" marR="0" lvl="0" indent="152400" algn="just" defTabSz="914400" rtl="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1989</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旧文部省主催の「日独青少年指導者セミナー」でドイツ・シュタインフルト郡青少年局の青年職員ルドガー・フォンディック氏、通訳の本間純子氏、ハーモニィセンター大野前理事長が出会い、意気投合。「国や国に準ずる機関によって用意された勉強会ではなく、地方同士の手作りの交流、お互いのふるさとの息づかいを直に感じられるような交流をしよう」と、日独青年の相互訪問事業を行うことを決定しました。</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endPar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r>
              <a:rPr kumimoji="0"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その後、</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ハーモニィセンターと関わりのあったいくつかの市町村、個人にこの計画への参画を呼びかけたところ、宮城県玉造郡鳴子町（現大崎市）、岩手県和賀郡東和町（現花巻市／～</a:t>
            </a: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2005</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年）が手を上げ、日本側は三者共催（事務局はハーモニィセンター）でこの計画に取組むこととなりました。</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152400" algn="just" fontAlgn="base" hangingPunct="0">
              <a:lnSpc>
                <a:spcPct val="100000"/>
              </a:lnSpc>
              <a:spcBef>
                <a:spcPct val="0"/>
              </a:spcBef>
              <a:spcAft>
                <a:spcPct val="0"/>
              </a:spcAft>
              <a:buSzTx/>
              <a:buNone/>
            </a:pPr>
            <a:r>
              <a:rPr kumimoji="0" lang="ja-JP" altLang="en-US"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参加する若者たちが、お互いの国で本当にしたいことを追求することを大切に、</a:t>
            </a:r>
            <a:r>
              <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2019</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年までの３０年間に派遣１５回（合計１７３名）、受入１５回（合計</a:t>
            </a:r>
            <a:r>
              <a:rPr kumimoji="0"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２０７</a:t>
            </a: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名）が行なわれ、ドイツでも、宮城、岩手、東京各地区でも老若男女、大勢の方に支えられながら大切に育てられている企画です。</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52400" algn="just" defTabSz="914400" rtl="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新型コロナウイルス感染症の</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期間はオンラインでの交流を続け、</a:t>
            </a:r>
            <a:r>
              <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8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sz="1800" dirty="0">
                <a:latin typeface="BIZ UDPゴシック" panose="020B0400000000000000" pitchFamily="50" charset="-128"/>
                <a:ea typeface="BIZ UDPゴシック" panose="020B0400000000000000" pitchFamily="50" charset="-128"/>
                <a:cs typeface="Times New Roman" panose="02020603050405020304" pitchFamily="18" charset="0"/>
              </a:rPr>
              <a:t>月からお互いの国を行き来しての交流を再開します。</a:t>
            </a:r>
            <a:endParaRPr kumimoji="0" lang="en-US" altLang="ja-JP" sz="18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buNone/>
            </a:pPr>
            <a:endParaRPr kumimoji="1" lang="ja-JP" altLang="en-US" sz="1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648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4E0D5-059E-4363-8820-2E1EE1CD9497}"/>
              </a:ext>
            </a:extLst>
          </p:cNvPr>
          <p:cNvSpPr>
            <a:spLocks noGrp="1"/>
          </p:cNvSpPr>
          <p:nvPr>
            <p:ph type="title"/>
          </p:nvPr>
        </p:nvSpPr>
        <p:spPr>
          <a:xfrm>
            <a:off x="1050879" y="417096"/>
            <a:ext cx="9810604" cy="1216024"/>
          </a:xfrm>
        </p:spPr>
        <p:txBody>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公益財団法人ハーモニィセンター</a:t>
            </a:r>
            <a:r>
              <a:rPr kumimoji="1" lang="ja-JP" altLang="en-US" b="1" dirty="0">
                <a:latin typeface="BIZ UDPゴシック" panose="020B0400000000000000" pitchFamily="50" charset="-128"/>
                <a:ea typeface="BIZ UDPゴシック" panose="020B0400000000000000" pitchFamily="50" charset="-128"/>
              </a:rPr>
              <a:t>概要</a:t>
            </a:r>
          </a:p>
        </p:txBody>
      </p:sp>
      <p:sp>
        <p:nvSpPr>
          <p:cNvPr id="3" name="コンテンツ プレースホルダー 2">
            <a:extLst>
              <a:ext uri="{FF2B5EF4-FFF2-40B4-BE49-F238E27FC236}">
                <a16:creationId xmlns:a16="http://schemas.microsoft.com/office/drawing/2014/main" id="{6558A1F3-75BB-4A30-ABFF-BF4ED317A4AC}"/>
              </a:ext>
            </a:extLst>
          </p:cNvPr>
          <p:cNvSpPr>
            <a:spLocks noGrp="1"/>
          </p:cNvSpPr>
          <p:nvPr>
            <p:ph idx="1"/>
          </p:nvPr>
        </p:nvSpPr>
        <p:spPr>
          <a:xfrm>
            <a:off x="1050879" y="1825625"/>
            <a:ext cx="9810604" cy="4428753"/>
          </a:xfrm>
        </p:spPr>
        <p:txBody>
          <a:bodyPr/>
          <a:lstStyle/>
          <a:p>
            <a:pPr marL="0" indent="0">
              <a:buNone/>
            </a:pPr>
            <a:r>
              <a:rPr lang="ja-JP" altLang="en-US" sz="1800" dirty="0">
                <a:solidFill>
                  <a:schemeClr val="tx1"/>
                </a:solidFill>
                <a:latin typeface="BIZ UDPゴシック" panose="020B0400000000000000" pitchFamily="50" charset="-128"/>
                <a:ea typeface="BIZ UDPゴシック" panose="020B0400000000000000" pitchFamily="50" charset="-128"/>
              </a:rPr>
              <a:t>公益財団法人ハーモニィセンターは、</a:t>
            </a:r>
            <a:r>
              <a:rPr lang="en-US" altLang="ja-JP" sz="1800" dirty="0">
                <a:solidFill>
                  <a:schemeClr val="tx1"/>
                </a:solidFill>
                <a:latin typeface="BIZ UDPゴシック" panose="020B0400000000000000" pitchFamily="50" charset="-128"/>
                <a:ea typeface="BIZ UDPゴシック" panose="020B0400000000000000" pitchFamily="50" charset="-128"/>
              </a:rPr>
              <a:t>1961</a:t>
            </a:r>
            <a:r>
              <a:rPr lang="ja-JP" altLang="en-US" sz="1800" dirty="0">
                <a:solidFill>
                  <a:schemeClr val="tx1"/>
                </a:solidFill>
                <a:latin typeface="BIZ UDPゴシック" panose="020B0400000000000000" pitchFamily="50" charset="-128"/>
                <a:ea typeface="BIZ UDPゴシック" panose="020B0400000000000000" pitchFamily="50" charset="-128"/>
              </a:rPr>
              <a:t>年設立の社会教育団体です。</a:t>
            </a:r>
            <a:endParaRPr lang="en-US" altLang="ja-JP" sz="18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1800" dirty="0">
                <a:solidFill>
                  <a:schemeClr val="tx1"/>
                </a:solidFill>
                <a:latin typeface="BIZ UDPゴシック" panose="020B0400000000000000" pitchFamily="50" charset="-128"/>
                <a:ea typeface="BIZ UDPゴシック" panose="020B0400000000000000" pitchFamily="50" charset="-128"/>
              </a:rPr>
              <a:t>ポニー乗馬を取り入れたキャンプを実施するほか、国際交流事業、自治体の動物広場の運営などを行っています。（職員：</a:t>
            </a:r>
            <a:r>
              <a:rPr lang="en-US" altLang="ja-JP" sz="1800" dirty="0">
                <a:solidFill>
                  <a:schemeClr val="tx1"/>
                </a:solidFill>
                <a:latin typeface="BIZ UDPゴシック" panose="020B0400000000000000" pitchFamily="50" charset="-128"/>
                <a:ea typeface="BIZ UDPゴシック" panose="020B0400000000000000" pitchFamily="50" charset="-128"/>
              </a:rPr>
              <a:t>65</a:t>
            </a:r>
            <a:r>
              <a:rPr lang="ja-JP" altLang="en-US" sz="1800" dirty="0">
                <a:solidFill>
                  <a:schemeClr val="tx1"/>
                </a:solidFill>
                <a:latin typeface="BIZ UDPゴシック" panose="020B0400000000000000" pitchFamily="50" charset="-128"/>
                <a:ea typeface="BIZ UDPゴシック" panose="020B0400000000000000" pitchFamily="50" charset="-128"/>
              </a:rPr>
              <a:t>名　保有馬：</a:t>
            </a:r>
            <a:r>
              <a:rPr lang="en-US" altLang="ja-JP" sz="1800" dirty="0">
                <a:solidFill>
                  <a:schemeClr val="tx1"/>
                </a:solidFill>
                <a:latin typeface="BIZ UDPゴシック" panose="020B0400000000000000" pitchFamily="50" charset="-128"/>
                <a:ea typeface="BIZ UDPゴシック" panose="020B0400000000000000" pitchFamily="50" charset="-128"/>
              </a:rPr>
              <a:t>95</a:t>
            </a:r>
            <a:r>
              <a:rPr lang="ja-JP" altLang="en-US" sz="1800" dirty="0">
                <a:solidFill>
                  <a:schemeClr val="tx1"/>
                </a:solidFill>
                <a:latin typeface="BIZ UDPゴシック" panose="020B0400000000000000" pitchFamily="50" charset="-128"/>
                <a:ea typeface="BIZ UDPゴシック" panose="020B0400000000000000" pitchFamily="50" charset="-128"/>
              </a:rPr>
              <a:t>頭）</a:t>
            </a:r>
          </a:p>
          <a:p>
            <a:pPr marL="0" indent="0" algn="l" rtl="0" eaLnBrk="1" fontAlgn="t" latinLnBrk="0" hangingPunct="1">
              <a:spcBef>
                <a:spcPts val="0"/>
              </a:spcBef>
              <a:spcAft>
                <a:spcPts val="0"/>
              </a:spcAft>
              <a:buNone/>
            </a:pPr>
            <a:endPar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事業内容</a:t>
            </a: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(1)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キャンプ等体験活動の企画・運営</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(2)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ポニー牧場の運営</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(3)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自治体からの動物広場等の運営受託</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(4)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教育・福祉・医療等の現場での乗馬活用の普及</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(5)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国際交流</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(6)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川べりの環境整備及び活用の推進</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a:p>
            <a:pPr marL="0" indent="0" algn="l" rtl="0" eaLnBrk="1" fontAlgn="t" latinLnBrk="0" hangingPunct="1">
              <a:spcBef>
                <a:spcPts val="0"/>
              </a:spcBef>
              <a:spcAft>
                <a:spcPts val="0"/>
              </a:spcAft>
              <a:buNone/>
            </a:pPr>
            <a:r>
              <a:rPr kumimoji="1" lang="en-US"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(7) </a:t>
            </a:r>
            <a:r>
              <a:rPr kumimoji="1" lang="ja-JP" altLang="ja-JP" sz="1800" b="0" i="0" u="none" strike="noStrike" kern="1200" dirty="0">
                <a:solidFill>
                  <a:schemeClr val="tx1"/>
                </a:solidFill>
                <a:effectLst/>
                <a:latin typeface="BIZ UDPゴシック" panose="020B0400000000000000" pitchFamily="50" charset="-128"/>
                <a:ea typeface="BIZ UDPゴシック" panose="020B0400000000000000" pitchFamily="50" charset="-128"/>
              </a:rPr>
              <a:t>社会教育に関するフォーラム・シンポジウムの開催</a:t>
            </a:r>
            <a:endParaRPr lang="ja-JP" altLang="ja-JP" sz="1800" b="0" i="0" u="none" strike="noStrike" dirty="0">
              <a:solidFill>
                <a:schemeClr val="tx1"/>
              </a:solidFill>
              <a:effectLst/>
              <a:latin typeface="BIZ UDPゴシック" panose="020B0400000000000000" pitchFamily="50" charset="-128"/>
              <a:ea typeface="BIZ UDPゴシック" panose="020B0400000000000000" pitchFamily="50" charset="-128"/>
            </a:endParaRPr>
          </a:p>
        </p:txBody>
      </p:sp>
      <p:pic>
        <p:nvPicPr>
          <p:cNvPr id="5" name="図 4" descr="ポーズをとっている少年たち&#10;&#10;低い精度で自動的に生成された説明">
            <a:extLst>
              <a:ext uri="{FF2B5EF4-FFF2-40B4-BE49-F238E27FC236}">
                <a16:creationId xmlns:a16="http://schemas.microsoft.com/office/drawing/2014/main" id="{1D4FB5A2-12B2-43ED-9E00-24728595EF3D}"/>
              </a:ext>
            </a:extLst>
          </p:cNvPr>
          <p:cNvPicPr>
            <a:picLocks noChangeAspect="1"/>
          </p:cNvPicPr>
          <p:nvPr/>
        </p:nvPicPr>
        <p:blipFill rotWithShape="1">
          <a:blip r:embed="rId3"/>
          <a:srcRect l="16993"/>
          <a:stretch/>
        </p:blipFill>
        <p:spPr>
          <a:xfrm>
            <a:off x="7025349" y="3065585"/>
            <a:ext cx="4636764" cy="2608385"/>
          </a:xfrm>
          <a:prstGeom prst="rect">
            <a:avLst/>
          </a:prstGeom>
        </p:spPr>
      </p:pic>
    </p:spTree>
    <p:extLst>
      <p:ext uri="{BB962C8B-B14F-4D97-AF65-F5344CB8AC3E}">
        <p14:creationId xmlns:p14="http://schemas.microsoft.com/office/powerpoint/2010/main" val="125346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F50C06DB-B853-4038-AF22-526F351D163D}"/>
              </a:ext>
            </a:extLst>
          </p:cNvPr>
          <p:cNvSpPr>
            <a:spLocks noGrp="1"/>
          </p:cNvSpPr>
          <p:nvPr>
            <p:ph type="title"/>
          </p:nvPr>
        </p:nvSpPr>
        <p:spPr>
          <a:xfrm>
            <a:off x="1190698" y="347259"/>
            <a:ext cx="9810604" cy="1216024"/>
          </a:xfrm>
        </p:spPr>
        <p:txBody>
          <a:bodyPr>
            <a:norm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ノルトライン</a:t>
            </a:r>
            <a:r>
              <a:rPr lang="en-US" altLang="ja-JP" b="1" dirty="0">
                <a:solidFill>
                  <a:srgbClr val="FF0000"/>
                </a:solidFill>
                <a:latin typeface="BIZ UDPゴシック" panose="020B0400000000000000" pitchFamily="50" charset="-128"/>
                <a:ea typeface="BIZ UDPゴシック" panose="020B0400000000000000" pitchFamily="50" charset="-128"/>
              </a:rPr>
              <a:t>=</a:t>
            </a:r>
            <a:r>
              <a:rPr lang="ja-JP" altLang="en-US" b="1" dirty="0">
                <a:solidFill>
                  <a:srgbClr val="FF0000"/>
                </a:solidFill>
                <a:latin typeface="BIZ UDPゴシック" panose="020B0400000000000000" pitchFamily="50" charset="-128"/>
                <a:ea typeface="BIZ UDPゴシック" panose="020B0400000000000000" pitchFamily="50" charset="-128"/>
              </a:rPr>
              <a:t>ヴェストファーレン州</a:t>
            </a:r>
            <a:r>
              <a:rPr lang="ja-JP" altLang="ja-JP" b="1" dirty="0">
                <a:latin typeface="BIZ UDPゴシック" panose="020B0400000000000000" pitchFamily="50" charset="-128"/>
                <a:ea typeface="BIZ UDPゴシック" panose="020B0400000000000000" pitchFamily="50" charset="-128"/>
              </a:rPr>
              <a:t>とは</a:t>
            </a:r>
            <a:br>
              <a:rPr lang="en-US" altLang="ja-JP" b="1" dirty="0">
                <a:latin typeface="BIZ UDPゴシック" panose="020B0400000000000000" pitchFamily="50" charset="-128"/>
                <a:ea typeface="BIZ UDPゴシック" panose="020B0400000000000000" pitchFamily="50" charset="-128"/>
              </a:rPr>
            </a:br>
            <a:r>
              <a:rPr lang="ja-JP" altLang="en-US" b="1" dirty="0">
                <a:solidFill>
                  <a:srgbClr val="FFFF00"/>
                </a:solidFill>
                <a:latin typeface="BIZ UDPゴシック" panose="020B0400000000000000" pitchFamily="50" charset="-128"/>
                <a:ea typeface="BIZ UDPゴシック" panose="020B0400000000000000" pitchFamily="50" charset="-128"/>
              </a:rPr>
              <a:t>シュタインフルト郡</a:t>
            </a:r>
            <a:r>
              <a:rPr lang="ja-JP" altLang="en-US" b="1" dirty="0">
                <a:latin typeface="BIZ UDPゴシック" panose="020B0400000000000000" pitchFamily="50" charset="-128"/>
                <a:ea typeface="BIZ UDPゴシック" panose="020B0400000000000000" pitchFamily="50" charset="-128"/>
              </a:rPr>
              <a:t>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599A5467-6008-4CCA-A451-BF85552DB8DA}"/>
              </a:ext>
            </a:extLst>
          </p:cNvPr>
          <p:cNvSpPr>
            <a:spLocks noGrp="1"/>
          </p:cNvSpPr>
          <p:nvPr>
            <p:ph idx="1"/>
          </p:nvPr>
        </p:nvSpPr>
        <p:spPr>
          <a:xfrm>
            <a:off x="689385" y="1805338"/>
            <a:ext cx="6974281" cy="4270227"/>
          </a:xfrm>
        </p:spPr>
        <p:txBody>
          <a:bodyPr>
            <a:noAutofit/>
          </a:bodyPr>
          <a:lstStyle/>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ノ</a:t>
            </a:r>
            <a:r>
              <a:rPr lang="ja-JP" altLang="en-US" sz="1800" dirty="0">
                <a:latin typeface="BIZ UDPゴシック" panose="020B0400000000000000" pitchFamily="50" charset="-128"/>
                <a:ea typeface="BIZ UDPゴシック" panose="020B0400000000000000" pitchFamily="50" charset="-128"/>
              </a:rPr>
              <a:t>ル</a:t>
            </a:r>
            <a:r>
              <a:rPr lang="ja-JP" altLang="ja-JP" sz="1800" dirty="0">
                <a:latin typeface="BIZ UDPゴシック" panose="020B0400000000000000" pitchFamily="50" charset="-128"/>
                <a:ea typeface="BIZ UDPゴシック" panose="020B0400000000000000" pitchFamily="50" charset="-128"/>
              </a:rPr>
              <a:t>トライン・</a:t>
            </a:r>
            <a:r>
              <a:rPr lang="ja-JP" altLang="en-US" sz="1800" dirty="0">
                <a:latin typeface="BIZ UDPゴシック" panose="020B0400000000000000" pitchFamily="50" charset="-128"/>
                <a:ea typeface="BIZ UDPゴシック" panose="020B0400000000000000" pitchFamily="50" charset="-128"/>
              </a:rPr>
              <a:t>ヴェ</a:t>
            </a:r>
            <a:r>
              <a:rPr lang="ja-JP" altLang="ja-JP" sz="1800" dirty="0">
                <a:latin typeface="BIZ UDPゴシック" panose="020B0400000000000000" pitchFamily="50" charset="-128"/>
                <a:ea typeface="BIZ UDPゴシック" panose="020B0400000000000000" pitchFamily="50" charset="-128"/>
              </a:rPr>
              <a:t>ストファーレン州</a:t>
            </a:r>
            <a:r>
              <a:rPr lang="ja-JP" altLang="en-US" sz="1800" dirty="0">
                <a:latin typeface="BIZ UDPゴシック" panose="020B0400000000000000" pitchFamily="50" charset="-128"/>
                <a:ea typeface="BIZ UDPゴシック" panose="020B0400000000000000" pitchFamily="50" charset="-128"/>
              </a:rPr>
              <a:t>はドイツの</a:t>
            </a:r>
            <a:r>
              <a:rPr lang="en-US" altLang="ja-JP" sz="1800" dirty="0">
                <a:latin typeface="BIZ UDPゴシック" panose="020B0400000000000000" pitchFamily="50" charset="-128"/>
                <a:ea typeface="BIZ UDPゴシック" panose="020B0400000000000000" pitchFamily="50" charset="-128"/>
              </a:rPr>
              <a:t>16</a:t>
            </a:r>
            <a:r>
              <a:rPr lang="ja-JP" altLang="en-US" sz="1800" dirty="0">
                <a:latin typeface="BIZ UDPゴシック" panose="020B0400000000000000" pitchFamily="50" charset="-128"/>
                <a:ea typeface="BIZ UDPゴシック" panose="020B0400000000000000" pitchFamily="50" charset="-128"/>
              </a:rPr>
              <a:t>州の中で人口がもっとも多く、</a:t>
            </a:r>
            <a:r>
              <a:rPr lang="ja-JP" altLang="ja-JP" sz="1800" dirty="0">
                <a:latin typeface="BIZ UDPゴシック" panose="020B0400000000000000" pitchFamily="50" charset="-128"/>
                <a:ea typeface="BIZ UDPゴシック" panose="020B0400000000000000" pitchFamily="50" charset="-128"/>
              </a:rPr>
              <a:t>工業、商業の発達した地域で</a:t>
            </a:r>
            <a:r>
              <a:rPr lang="ja-JP" altLang="en-US" sz="1800" dirty="0">
                <a:latin typeface="BIZ UDPゴシック" panose="020B0400000000000000" pitchFamily="50" charset="-128"/>
                <a:ea typeface="BIZ UDPゴシック" panose="020B0400000000000000" pitchFamily="50" charset="-128"/>
              </a:rPr>
              <a:t>す。</a:t>
            </a:r>
            <a:r>
              <a:rPr lang="ja-JP" altLang="ja-JP" sz="1800" dirty="0">
                <a:latin typeface="BIZ UDPゴシック" panose="020B0400000000000000" pitchFamily="50" charset="-128"/>
                <a:ea typeface="BIZ UDPゴシック" panose="020B0400000000000000" pitchFamily="50" charset="-128"/>
              </a:rPr>
              <a:t>日本人が多い</a:t>
            </a:r>
            <a:r>
              <a:rPr lang="ja-JP" altLang="en-US" sz="1800" dirty="0">
                <a:latin typeface="BIZ UDPゴシック" panose="020B0400000000000000" pitchFamily="50" charset="-128"/>
                <a:ea typeface="BIZ UDPゴシック" panose="020B0400000000000000" pitchFamily="50" charset="-128"/>
              </a:rPr>
              <a:t>こと</a:t>
            </a:r>
            <a:r>
              <a:rPr lang="ja-JP" altLang="ja-JP" sz="1800" dirty="0">
                <a:latin typeface="BIZ UDPゴシック" panose="020B0400000000000000" pitchFamily="50" charset="-128"/>
                <a:ea typeface="BIZ UDPゴシック" panose="020B0400000000000000" pitchFamily="50" charset="-128"/>
              </a:rPr>
              <a:t>で知られる商業都市デュッセルドルフや世界地理の教科書でもお馴染みの「ルール工業地帯」もこの州にあります。</a:t>
            </a:r>
            <a:endParaRPr lang="en-US" altLang="ja-JP" sz="1800" dirty="0">
              <a:latin typeface="BIZ UDPゴシック" panose="020B0400000000000000" pitchFamily="50" charset="-128"/>
              <a:ea typeface="BIZ UDPゴシック" panose="020B0400000000000000" pitchFamily="50" charset="-128"/>
            </a:endParaRPr>
          </a:p>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a:t>
            </a:r>
            <a:r>
              <a:rPr lang="ja-JP" altLang="ja-JP" sz="1800" dirty="0">
                <a:latin typeface="BIZ UDPゴシック" panose="020B0400000000000000" pitchFamily="50" charset="-128"/>
                <a:ea typeface="BIZ UDPゴシック" panose="020B0400000000000000" pitchFamily="50" charset="-128"/>
              </a:rPr>
              <a:t>シュタインフルト郡は州の中で２番目に広い郡で、１０の都市と１４の町村からなり、人口はおよそ３８万人です。</a:t>
            </a:r>
            <a:r>
              <a:rPr lang="ja-JP" altLang="en-US" sz="1800" dirty="0">
                <a:latin typeface="BIZ UDPゴシック" panose="020B0400000000000000" pitchFamily="50" charset="-128"/>
                <a:ea typeface="BIZ UDPゴシック" panose="020B0400000000000000" pitchFamily="50" charset="-128"/>
              </a:rPr>
              <a:t>デュッセルドルフなどの都市部から離れた田園地帯で、大自然を満喫できる地域です。</a:t>
            </a:r>
            <a:r>
              <a:rPr lang="ja-JP" altLang="ja-JP" sz="1800" dirty="0">
                <a:latin typeface="BIZ UDPゴシック" panose="020B0400000000000000" pitchFamily="50" charset="-128"/>
                <a:ea typeface="BIZ UDPゴシック" panose="020B0400000000000000" pitchFamily="50" charset="-128"/>
              </a:rPr>
              <a:t>自然保護に対する意識はドイツの他の地域同様</a:t>
            </a:r>
            <a:r>
              <a:rPr lang="ja-JP" altLang="en-US" sz="1800" dirty="0">
                <a:latin typeface="BIZ UDPゴシック" panose="020B0400000000000000" pitchFamily="50" charset="-128"/>
                <a:ea typeface="BIZ UDPゴシック" panose="020B0400000000000000" pitchFamily="50" charset="-128"/>
              </a:rPr>
              <a:t>に</a:t>
            </a:r>
            <a:r>
              <a:rPr lang="ja-JP" altLang="ja-JP" sz="1800" dirty="0">
                <a:latin typeface="BIZ UDPゴシック" panose="020B0400000000000000" pitchFamily="50" charset="-128"/>
                <a:ea typeface="BIZ UDPゴシック" panose="020B0400000000000000" pitchFamily="50" charset="-128"/>
              </a:rPr>
              <a:t>高く、ハイキング、乗馬その他のレクリエーション</a:t>
            </a:r>
            <a:r>
              <a:rPr lang="ja-JP" altLang="en-US" sz="1800" dirty="0">
                <a:latin typeface="BIZ UDPゴシック" panose="020B0400000000000000" pitchFamily="50" charset="-128"/>
                <a:ea typeface="BIZ UDPゴシック" panose="020B0400000000000000" pitchFamily="50" charset="-128"/>
              </a:rPr>
              <a:t>活動</a:t>
            </a:r>
            <a:r>
              <a:rPr lang="ja-JP" altLang="ja-JP" sz="1800" dirty="0">
                <a:latin typeface="BIZ UDPゴシック" panose="020B0400000000000000" pitchFamily="50" charset="-128"/>
                <a:ea typeface="BIZ UDPゴシック" panose="020B0400000000000000" pitchFamily="50" charset="-128"/>
              </a:rPr>
              <a:t>には</a:t>
            </a:r>
            <a:r>
              <a:rPr lang="ja-JP" altLang="en-US" sz="1800" dirty="0">
                <a:latin typeface="BIZ UDPゴシック" panose="020B0400000000000000" pitchFamily="50" charset="-128"/>
                <a:ea typeface="BIZ UDPゴシック" panose="020B0400000000000000" pitchFamily="50" charset="-128"/>
              </a:rPr>
              <a:t>事欠かない</a:t>
            </a:r>
            <a:r>
              <a:rPr lang="ja-JP" altLang="ja-JP" sz="1800" dirty="0">
                <a:latin typeface="BIZ UDPゴシック" panose="020B0400000000000000" pitchFamily="50" charset="-128"/>
                <a:ea typeface="BIZ UDPゴシック" panose="020B0400000000000000" pitchFamily="50" charset="-128"/>
              </a:rPr>
              <a:t>美しい地方であり、</a:t>
            </a:r>
            <a:r>
              <a:rPr lang="ja-JP" altLang="en-US" sz="1800" dirty="0">
                <a:latin typeface="BIZ UDPゴシック" panose="020B0400000000000000" pitchFamily="50" charset="-128"/>
                <a:ea typeface="BIZ UDPゴシック" panose="020B0400000000000000" pitchFamily="50" charset="-128"/>
              </a:rPr>
              <a:t>近隣諸国</a:t>
            </a:r>
            <a:r>
              <a:rPr lang="ja-JP" altLang="ja-JP" sz="1800" dirty="0">
                <a:latin typeface="BIZ UDPゴシック" panose="020B0400000000000000" pitchFamily="50" charset="-128"/>
                <a:ea typeface="BIZ UDPゴシック" panose="020B0400000000000000" pitchFamily="50" charset="-128"/>
              </a:rPr>
              <a:t>から</a:t>
            </a:r>
            <a:r>
              <a:rPr lang="ja-JP" altLang="en-US" sz="1800" dirty="0">
                <a:latin typeface="BIZ UDPゴシック" panose="020B0400000000000000" pitchFamily="50" charset="-128"/>
                <a:ea typeface="BIZ UDPゴシック" panose="020B0400000000000000" pitchFamily="50" charset="-128"/>
              </a:rPr>
              <a:t>多くの</a:t>
            </a:r>
            <a:r>
              <a:rPr lang="ja-JP" altLang="ja-JP" sz="1800" dirty="0">
                <a:latin typeface="BIZ UDPゴシック" panose="020B0400000000000000" pitchFamily="50" charset="-128"/>
                <a:ea typeface="BIZ UDPゴシック" panose="020B0400000000000000" pitchFamily="50" charset="-128"/>
              </a:rPr>
              <a:t>観光客が訪れ</a:t>
            </a:r>
            <a:r>
              <a:rPr lang="ja-JP" altLang="en-US" sz="1800" dirty="0">
                <a:latin typeface="BIZ UDPゴシック" panose="020B0400000000000000" pitchFamily="50" charset="-128"/>
                <a:ea typeface="BIZ UDPゴシック" panose="020B0400000000000000" pitchFamily="50" charset="-128"/>
              </a:rPr>
              <a:t>ま</a:t>
            </a:r>
            <a:r>
              <a:rPr lang="ja-JP" altLang="ja-JP" sz="1800" dirty="0">
                <a:latin typeface="BIZ UDPゴシック" panose="020B0400000000000000" pitchFamily="50" charset="-128"/>
                <a:ea typeface="BIZ UDPゴシック" panose="020B0400000000000000" pitchFamily="50" charset="-128"/>
              </a:rPr>
              <a:t>す。</a:t>
            </a:r>
            <a:endParaRPr lang="en-US" altLang="ja-JP" sz="1800" dirty="0">
              <a:latin typeface="BIZ UDPゴシック" panose="020B0400000000000000" pitchFamily="50" charset="-128"/>
              <a:ea typeface="BIZ UDPゴシック" panose="020B0400000000000000" pitchFamily="50" charset="-128"/>
            </a:endParaRPr>
          </a:p>
          <a:p>
            <a:pPr marL="0" indent="0" algn="just">
              <a:lnSpc>
                <a:spcPct val="100000"/>
              </a:lnSpc>
              <a:buNone/>
            </a:pPr>
            <a:r>
              <a:rPr lang="ja-JP" altLang="en-US" sz="1800" dirty="0">
                <a:latin typeface="BIZ UDPゴシック" panose="020B0400000000000000" pitchFamily="50" charset="-128"/>
                <a:ea typeface="BIZ UDPゴシック" panose="020B0400000000000000" pitchFamily="50" charset="-128"/>
              </a:rPr>
              <a:t>　また、</a:t>
            </a:r>
            <a:r>
              <a:rPr lang="ja-JP" altLang="ja-JP" sz="1800" dirty="0">
                <a:latin typeface="BIZ UDPゴシック" panose="020B0400000000000000" pitchFamily="50" charset="-128"/>
                <a:ea typeface="BIZ UDPゴシック" panose="020B0400000000000000" pitchFamily="50" charset="-128"/>
              </a:rPr>
              <a:t>他の地域に比べて若い人の割合が高く、３５才以下</a:t>
            </a:r>
            <a:r>
              <a:rPr lang="ja-JP" altLang="en-US" sz="1800" dirty="0">
                <a:latin typeface="BIZ UDPゴシック" panose="020B0400000000000000" pitchFamily="50" charset="-128"/>
                <a:ea typeface="BIZ UDPゴシック" panose="020B0400000000000000" pitchFamily="50" charset="-128"/>
              </a:rPr>
              <a:t>が人口のおよそ半数を占めます。</a:t>
            </a:r>
            <a:r>
              <a:rPr lang="ja-JP" altLang="ja-JP" sz="1800" dirty="0">
                <a:latin typeface="BIZ UDPゴシック" panose="020B0400000000000000" pitchFamily="50" charset="-128"/>
                <a:ea typeface="BIZ UDPゴシック" panose="020B0400000000000000" pitchFamily="50" charset="-128"/>
              </a:rPr>
              <a:t>出生率が他</a:t>
            </a:r>
            <a:r>
              <a:rPr lang="ja-JP" altLang="en-US" sz="1800" dirty="0">
                <a:latin typeface="BIZ UDPゴシック" panose="020B0400000000000000" pitchFamily="50" charset="-128"/>
                <a:ea typeface="BIZ UDPゴシック" panose="020B0400000000000000" pitchFamily="50" charset="-128"/>
              </a:rPr>
              <a:t>地域</a:t>
            </a:r>
            <a:r>
              <a:rPr lang="ja-JP" altLang="ja-JP" sz="1800" dirty="0">
                <a:latin typeface="BIZ UDPゴシック" panose="020B0400000000000000" pitchFamily="50" charset="-128"/>
                <a:ea typeface="BIZ UDPゴシック" panose="020B0400000000000000" pitchFamily="50" charset="-128"/>
              </a:rPr>
              <a:t>に比べて高</a:t>
            </a:r>
            <a:r>
              <a:rPr lang="ja-JP" altLang="en-US" sz="1800" dirty="0">
                <a:latin typeface="BIZ UDPゴシック" panose="020B0400000000000000" pitchFamily="50" charset="-128"/>
                <a:ea typeface="BIZ UDPゴシック" panose="020B0400000000000000" pitchFamily="50" charset="-128"/>
              </a:rPr>
              <a:t>いのも特長です。</a:t>
            </a:r>
            <a:endParaRPr lang="ja-JP" altLang="ja-JP" sz="1800" dirty="0">
              <a:latin typeface="BIZ UDPゴシック" panose="020B0400000000000000" pitchFamily="50" charset="-128"/>
              <a:ea typeface="BIZ UDPゴシック" panose="020B0400000000000000" pitchFamily="50" charset="-128"/>
            </a:endParaRPr>
          </a:p>
        </p:txBody>
      </p:sp>
      <p:pic>
        <p:nvPicPr>
          <p:cNvPr id="5" name="Picture 3" descr="ドイツ地図">
            <a:extLst>
              <a:ext uri="{FF2B5EF4-FFF2-40B4-BE49-F238E27FC236}">
                <a16:creationId xmlns:a16="http://schemas.microsoft.com/office/drawing/2014/main" id="{2574D200-62B1-4941-AFAF-DCBDBDD3E5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20796" y="1910542"/>
            <a:ext cx="3716131" cy="3992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Shape 30">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星: 5 pt 14">
            <a:extLst>
              <a:ext uri="{FF2B5EF4-FFF2-40B4-BE49-F238E27FC236}">
                <a16:creationId xmlns:a16="http://schemas.microsoft.com/office/drawing/2014/main" id="{5EB65FBA-E406-4C97-9B7C-125102FF4B26}"/>
              </a:ext>
            </a:extLst>
          </p:cNvPr>
          <p:cNvSpPr/>
          <p:nvPr/>
        </p:nvSpPr>
        <p:spPr>
          <a:xfrm>
            <a:off x="8879853" y="3308170"/>
            <a:ext cx="216024" cy="216024"/>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4697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04F7D-DD17-4411-A961-A85E377A88FF}"/>
              </a:ext>
            </a:extLst>
          </p:cNvPr>
          <p:cNvSpPr>
            <a:spLocks noGrp="1"/>
          </p:cNvSpPr>
          <p:nvPr>
            <p:ph type="title"/>
          </p:nvPr>
        </p:nvSpPr>
        <p:spPr>
          <a:xfrm>
            <a:off x="1190698" y="164432"/>
            <a:ext cx="9810604" cy="1216024"/>
          </a:xfrm>
        </p:spPr>
        <p:txBody>
          <a:bodyPr/>
          <a:lstStyle/>
          <a:p>
            <a:r>
              <a:rPr lang="ja-JP" altLang="ja-JP" b="1" dirty="0">
                <a:solidFill>
                  <a:srgbClr val="FFC000"/>
                </a:solidFill>
                <a:latin typeface="BIZ UDPゴシック" panose="020B0400000000000000" pitchFamily="50" charset="-128"/>
                <a:ea typeface="BIZ UDPゴシック" panose="020B0400000000000000" pitchFamily="50" charset="-128"/>
              </a:rPr>
              <a:t>日独青少年相互交流計画</a:t>
            </a:r>
            <a:r>
              <a:rPr lang="ja-JP" altLang="en-US" b="1" dirty="0">
                <a:latin typeface="BIZ UDPゴシック" panose="020B0400000000000000" pitchFamily="50" charset="-128"/>
                <a:ea typeface="BIZ UDPゴシック" panose="020B0400000000000000" pitchFamily="50" charset="-128"/>
              </a:rPr>
              <a:t>の概要</a:t>
            </a:r>
            <a:endParaRPr kumimoji="1" lang="ja-JP" altLang="en-US" b="1" dirty="0">
              <a:latin typeface="ＭＳ 明朝" panose="02020609040205080304" pitchFamily="17" charset="-128"/>
              <a:ea typeface="ＭＳ 明朝" panose="02020609040205080304" pitchFamily="17" charset="-128"/>
            </a:endParaRPr>
          </a:p>
        </p:txBody>
      </p:sp>
      <p:graphicFrame>
        <p:nvGraphicFramePr>
          <p:cNvPr id="6" name="表 5">
            <a:extLst>
              <a:ext uri="{FF2B5EF4-FFF2-40B4-BE49-F238E27FC236}">
                <a16:creationId xmlns:a16="http://schemas.microsoft.com/office/drawing/2014/main" id="{75D4CD6A-1599-4362-9E15-1F20BA069178}"/>
              </a:ext>
            </a:extLst>
          </p:cNvPr>
          <p:cNvGraphicFramePr>
            <a:graphicFrameLocks noGrp="1"/>
          </p:cNvGraphicFramePr>
          <p:nvPr>
            <p:extLst>
              <p:ext uri="{D42A27DB-BD31-4B8C-83A1-F6EECF244321}">
                <p14:modId xmlns:p14="http://schemas.microsoft.com/office/powerpoint/2010/main" val="2534249234"/>
              </p:ext>
            </p:extLst>
          </p:nvPr>
        </p:nvGraphicFramePr>
        <p:xfrm>
          <a:off x="1190698" y="1575120"/>
          <a:ext cx="8001429" cy="3392102"/>
        </p:xfrm>
        <a:graphic>
          <a:graphicData uri="http://schemas.openxmlformats.org/drawingml/2006/table">
            <a:tbl>
              <a:tblPr>
                <a:tableStyleId>{5C22544A-7EE6-4342-B048-85BDC9FD1C3A}</a:tableStyleId>
              </a:tblPr>
              <a:tblGrid>
                <a:gridCol w="1351715">
                  <a:extLst>
                    <a:ext uri="{9D8B030D-6E8A-4147-A177-3AD203B41FA5}">
                      <a16:colId xmlns:a16="http://schemas.microsoft.com/office/drawing/2014/main" val="20000"/>
                    </a:ext>
                  </a:extLst>
                </a:gridCol>
                <a:gridCol w="6649714">
                  <a:extLst>
                    <a:ext uri="{9D8B030D-6E8A-4147-A177-3AD203B41FA5}">
                      <a16:colId xmlns:a16="http://schemas.microsoft.com/office/drawing/2014/main" val="20001"/>
                    </a:ext>
                  </a:extLst>
                </a:gridCol>
              </a:tblGrid>
              <a:tr h="849779">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日程</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奇数年は８月後半の約２週間</a:t>
                      </a:r>
                      <a:r>
                        <a:rPr lang="ja-JP" altLang="en-US" sz="1600" kern="0" dirty="0">
                          <a:effectLst/>
                          <a:latin typeface="BIZ UDPゴシック" panose="020B0400000000000000" pitchFamily="50" charset="-128"/>
                          <a:ea typeface="BIZ UDPゴシック" panose="020B0400000000000000" pitchFamily="50" charset="-128"/>
                        </a:rPr>
                        <a:t>ドイツを訪問</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偶数年は９月～</a:t>
                      </a:r>
                      <a:r>
                        <a:rPr lang="ja-JP" altLang="en-US" sz="1600" kern="0" dirty="0">
                          <a:effectLst/>
                          <a:latin typeface="BIZ UDPゴシック" panose="020B0400000000000000" pitchFamily="50" charset="-128"/>
                          <a:ea typeface="BIZ UDPゴシック" panose="020B0400000000000000" pitchFamily="50" charset="-128"/>
                        </a:rPr>
                        <a:t>１０</a:t>
                      </a:r>
                      <a:r>
                        <a:rPr lang="ja-JP" sz="1600" kern="0" dirty="0">
                          <a:effectLst/>
                          <a:latin typeface="BIZ UDPゴシック" panose="020B0400000000000000" pitchFamily="50" charset="-128"/>
                          <a:ea typeface="BIZ UDPゴシック" panose="020B0400000000000000" pitchFamily="50" charset="-128"/>
                        </a:rPr>
                        <a:t>月の約２週間</a:t>
                      </a:r>
                      <a:r>
                        <a:rPr lang="ja-JP" altLang="en-US" sz="1600" kern="0" dirty="0">
                          <a:effectLst/>
                          <a:latin typeface="BIZ UDPゴシック" panose="020B0400000000000000" pitchFamily="50" charset="-128"/>
                          <a:ea typeface="BIZ UDPゴシック" panose="020B0400000000000000" pitchFamily="50" charset="-128"/>
                        </a:rPr>
                        <a:t>ドイツ側が来日</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rPr>
                        <a:t>お互いに過去の参加者が中心となって受け入れを行っている</a:t>
                      </a:r>
                      <a:endParaRPr lang="en-US" altLang="ja-JP" sz="1600" kern="0" dirty="0">
                        <a:effectLst/>
                        <a:latin typeface="BIZ UDPゴシック" panose="020B0400000000000000" pitchFamily="50" charset="-128"/>
                        <a:ea typeface="BIZ UDPゴシック" panose="020B0400000000000000" pitchFamily="50" charset="-128"/>
                      </a:endParaRPr>
                    </a:p>
                  </a:txBody>
                  <a:tcPr marL="68580" marR="68580" marT="0" marB="0" anchor="ctr"/>
                </a:tc>
                <a:extLst>
                  <a:ext uri="{0D108BD9-81ED-4DB2-BD59-A6C34878D82A}">
                    <a16:rowId xmlns:a16="http://schemas.microsoft.com/office/drawing/2014/main" val="10000"/>
                  </a:ext>
                </a:extLst>
              </a:tr>
              <a:tr h="586288">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プログラム</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ホームステイ</a:t>
                      </a:r>
                      <a:r>
                        <a:rPr lang="ja-JP" altLang="en-US" sz="1600" kern="0" dirty="0">
                          <a:effectLst/>
                          <a:latin typeface="BIZ UDPゴシック" panose="020B0400000000000000" pitchFamily="50" charset="-128"/>
                          <a:ea typeface="BIZ UDPゴシック" panose="020B0400000000000000" pitchFamily="50" charset="-128"/>
                        </a:rPr>
                        <a:t>の他、学校訪問や伝統芸能の制作現場見学など、参加者の希望を叶える形で内容が組まれている</a:t>
                      </a:r>
                      <a:endParaRPr lang="en-US" altLang="ja-JP" sz="1600" kern="0" dirty="0">
                        <a:effectLst/>
                        <a:latin typeface="BIZ UDPゴシック" panose="020B0400000000000000" pitchFamily="50" charset="-128"/>
                        <a:ea typeface="BIZ UDPゴシック" panose="020B0400000000000000" pitchFamily="50" charset="-128"/>
                      </a:endParaRPr>
                    </a:p>
                  </a:txBody>
                  <a:tcPr marL="68580" marR="68580" marT="0" marB="0" anchor="ctr"/>
                </a:tc>
                <a:extLst>
                  <a:ext uri="{0D108BD9-81ED-4DB2-BD59-A6C34878D82A}">
                    <a16:rowId xmlns:a16="http://schemas.microsoft.com/office/drawing/2014/main" val="10001"/>
                  </a:ext>
                </a:extLst>
              </a:tr>
              <a:tr h="898987">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派遣団員</a:t>
                      </a:r>
                      <a:endParaRPr lang="ja-JP" sz="1600" kern="10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参加資格</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rPr>
                        <a:t>高校生・大学生・その他希望のある２０代若者</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ヨーロッパの文化・人々に興味があり、積極的に交流をしたいという好奇心の持ち主</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5528">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団の規模</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毎回</a:t>
                      </a:r>
                      <a:r>
                        <a:rPr lang="en-US" sz="1600" kern="0" dirty="0">
                          <a:effectLst/>
                          <a:latin typeface="BIZ UDPゴシック" panose="020B0400000000000000" pitchFamily="50" charset="-128"/>
                          <a:ea typeface="BIZ UDPゴシック" panose="020B0400000000000000" pitchFamily="50" charset="-128"/>
                        </a:rPr>
                        <a:t>1</a:t>
                      </a:r>
                      <a:r>
                        <a:rPr lang="ja-JP" sz="1600" kern="0" dirty="0">
                          <a:effectLst/>
                          <a:latin typeface="BIZ UDPゴシック" panose="020B0400000000000000" pitchFamily="50" charset="-128"/>
                          <a:ea typeface="BIZ UDPゴシック" panose="020B0400000000000000" pitchFamily="50" charset="-128"/>
                        </a:rPr>
                        <a:t>５名前後（派遣・受入共）</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26760">
                <a:tc>
                  <a:txBody>
                    <a:bodyPr/>
                    <a:lstStyle/>
                    <a:p>
                      <a:pPr algn="just">
                        <a:spcAft>
                          <a:spcPts val="0"/>
                        </a:spcAft>
                      </a:pPr>
                      <a:r>
                        <a:rPr lang="ja-JP" sz="1600" kern="0" dirty="0">
                          <a:effectLst/>
                          <a:latin typeface="BIZ UDPゴシック" panose="020B0400000000000000" pitchFamily="50" charset="-128"/>
                          <a:ea typeface="BIZ UDPゴシック" panose="020B0400000000000000" pitchFamily="50" charset="-128"/>
                        </a:rPr>
                        <a:t>企画</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hlinkClick r:id="rId3"/>
                        </a:rPr>
                        <a:t>メディアコーポラティブ・シュタインフルト</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sz="1600" kern="0" dirty="0">
                          <a:effectLst/>
                          <a:latin typeface="BIZ UDPゴシック" panose="020B0400000000000000" pitchFamily="50" charset="-128"/>
                          <a:ea typeface="BIZ UDPゴシック" panose="020B0400000000000000" pitchFamily="50" charset="-128"/>
                        </a:rPr>
                        <a:t>公益財団法人　ハーモニィセンター</a:t>
                      </a:r>
                      <a:endParaRPr lang="en-US" altLang="ja-JP" sz="1600" kern="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600" kern="0" dirty="0">
                          <a:effectLst/>
                          <a:latin typeface="BIZ UDPゴシック" panose="020B0400000000000000" pitchFamily="50" charset="-128"/>
                          <a:ea typeface="BIZ UDPゴシック" panose="020B0400000000000000" pitchFamily="50" charset="-128"/>
                          <a:cs typeface="Times New Roman" panose="02020603050405020304" pitchFamily="18" charset="0"/>
                        </a:rPr>
                        <a:t>宮城県大崎市鳴子国際交流協会</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pic>
        <p:nvPicPr>
          <p:cNvPr id="7" name="図 6">
            <a:extLst>
              <a:ext uri="{FF2B5EF4-FFF2-40B4-BE49-F238E27FC236}">
                <a16:creationId xmlns:a16="http://schemas.microsoft.com/office/drawing/2014/main" id="{5F12C2BE-7E27-4AA5-AB70-663FD6DCC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8389" y="4508478"/>
            <a:ext cx="3884606" cy="2185090"/>
          </a:xfrm>
          <a:prstGeom prst="rect">
            <a:avLst/>
          </a:prstGeom>
        </p:spPr>
      </p:pic>
    </p:spTree>
    <p:extLst>
      <p:ext uri="{BB962C8B-B14F-4D97-AF65-F5344CB8AC3E}">
        <p14:creationId xmlns:p14="http://schemas.microsoft.com/office/powerpoint/2010/main" val="222652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B563D6D-EC4C-473F-B6A0-009112B186FC}"/>
              </a:ext>
            </a:extLst>
          </p:cNvPr>
          <p:cNvSpPr>
            <a:spLocks noGrp="1"/>
          </p:cNvSpPr>
          <p:nvPr>
            <p:ph type="title"/>
          </p:nvPr>
        </p:nvSpPr>
        <p:spPr>
          <a:xfrm>
            <a:off x="729110" y="281197"/>
            <a:ext cx="7444832" cy="1222001"/>
          </a:xfrm>
        </p:spPr>
        <p:txBody>
          <a:bodyPr>
            <a:normAutofit/>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日本団　ドイツ派遣プログラム</a:t>
            </a:r>
          </a:p>
        </p:txBody>
      </p:sp>
      <p:sp>
        <p:nvSpPr>
          <p:cNvPr id="3" name="コンテンツ プレースホルダー 2">
            <a:extLst>
              <a:ext uri="{FF2B5EF4-FFF2-40B4-BE49-F238E27FC236}">
                <a16:creationId xmlns:a16="http://schemas.microsoft.com/office/drawing/2014/main" id="{605F1B46-0028-4A41-806D-941EAA63AFD2}"/>
              </a:ext>
            </a:extLst>
          </p:cNvPr>
          <p:cNvSpPr>
            <a:spLocks noGrp="1"/>
          </p:cNvSpPr>
          <p:nvPr>
            <p:ph idx="1"/>
          </p:nvPr>
        </p:nvSpPr>
        <p:spPr>
          <a:xfrm>
            <a:off x="729109" y="1382312"/>
            <a:ext cx="7444832" cy="4724020"/>
          </a:xfrm>
        </p:spPr>
        <p:txBody>
          <a:bodyPr>
            <a:normAutofit/>
          </a:bodyPr>
          <a:lstStyle/>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メインプログラム（過去の派遣から）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○ホームステイ</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○学校及び各種施設・活動の訪問・見学</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高校</a:t>
            </a:r>
            <a:r>
              <a:rPr lang="ja-JP" altLang="en-US" sz="1400" dirty="0">
                <a:latin typeface="BIZ UDPゴシック" panose="020B0400000000000000" pitchFamily="50" charset="-128"/>
                <a:ea typeface="BIZ UDPゴシック" panose="020B0400000000000000" pitchFamily="50" charset="-128"/>
              </a:rPr>
              <a:t>・幼稚園・</a:t>
            </a:r>
            <a:r>
              <a:rPr lang="ja-JP" altLang="ja-JP" sz="1400" dirty="0">
                <a:latin typeface="BIZ UDPゴシック" panose="020B0400000000000000" pitchFamily="50" charset="-128"/>
                <a:ea typeface="BIZ UDPゴシック" panose="020B0400000000000000" pitchFamily="50" charset="-128"/>
              </a:rPr>
              <a:t>地域のエコロジー活動</a:t>
            </a: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○スポーツ・自然体験交流（カヌーでの川下り、サイクリング等）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○遠征</a:t>
            </a:r>
            <a:r>
              <a:rPr lang="ja-JP" altLang="en-US" sz="1400" dirty="0">
                <a:latin typeface="BIZ UDPゴシック" panose="020B0400000000000000" pitchFamily="50" charset="-128"/>
                <a:ea typeface="BIZ UDPゴシック" panose="020B0400000000000000" pitchFamily="50" charset="-128"/>
              </a:rPr>
              <a:t>　</a:t>
            </a:r>
            <a:r>
              <a:rPr lang="ja-JP" altLang="ja-JP" sz="1400" dirty="0">
                <a:latin typeface="BIZ UDPゴシック" panose="020B0400000000000000" pitchFamily="50" charset="-128"/>
                <a:ea typeface="BIZ UDPゴシック" panose="020B0400000000000000" pitchFamily="50" charset="-128"/>
              </a:rPr>
              <a:t>北海</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ブレーメン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ベルリン</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ケルン等</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a:t>
            </a:r>
            <a:r>
              <a:rPr lang="ja-JP" altLang="ja-JP" sz="1400" b="1" dirty="0">
                <a:latin typeface="BIZ UDPゴシック" panose="020B0400000000000000" pitchFamily="50" charset="-128"/>
                <a:ea typeface="BIZ UDPゴシック" panose="020B0400000000000000" pitchFamily="50" charset="-128"/>
              </a:rPr>
              <a:t>団員の希望プログラム</a:t>
            </a:r>
            <a:r>
              <a:rPr lang="ja-JP" altLang="ja-JP" sz="1400" dirty="0">
                <a:latin typeface="BIZ UDPゴシック" panose="020B0400000000000000" pitchFamily="50" charset="-128"/>
                <a:ea typeface="BIZ UDPゴシック" panose="020B0400000000000000" pitchFamily="50" charset="-128"/>
              </a:rPr>
              <a:t>（選択プログラム、自由行動、ホームステイで）</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乗馬療法現場</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医療機関</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高齢者施設</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農業の見学</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サッカー観戦</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乗馬体験</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ライブハウス　　</a:t>
            </a:r>
            <a:r>
              <a:rPr lang="en-US" altLang="ja-JP" sz="1400" dirty="0">
                <a:latin typeface="BIZ UDPゴシック" panose="020B0400000000000000" pitchFamily="50" charset="-128"/>
                <a:ea typeface="BIZ UDPゴシック" panose="020B0400000000000000" pitchFamily="50" charset="-128"/>
              </a:rPr>
              <a:t>etc.</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a:t>
            </a:r>
            <a:r>
              <a:rPr lang="ja-JP" altLang="ja-JP" sz="1400" b="1" dirty="0">
                <a:latin typeface="BIZ UDPゴシック" panose="020B0400000000000000" pitchFamily="50" charset="-128"/>
                <a:ea typeface="BIZ UDPゴシック" panose="020B0400000000000000" pitchFamily="50" charset="-128"/>
              </a:rPr>
              <a:t>受入青年との英語・ドイツ語・日本語によるコミュニケーション</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400" b="1" dirty="0">
                <a:solidFill>
                  <a:srgbClr val="FF0000"/>
                </a:solidFill>
                <a:latin typeface="BIZ UDPゴシック" panose="020B0400000000000000" pitchFamily="50" charset="-128"/>
                <a:ea typeface="BIZ UDPゴシック" panose="020B0400000000000000" pitchFamily="50" charset="-128"/>
              </a:rPr>
              <a:t>　　</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pPr marL="0" indent="0" algn="ctr">
              <a:lnSpc>
                <a:spcPct val="100000"/>
              </a:lnSpc>
              <a:buNone/>
            </a:pPr>
            <a:r>
              <a:rPr lang="ja-JP" altLang="en-US" sz="1400" b="1" dirty="0">
                <a:solidFill>
                  <a:srgbClr val="FF0000"/>
                </a:solidFill>
                <a:latin typeface="BIZ UDPゴシック" panose="020B0400000000000000" pitchFamily="50" charset="-128"/>
                <a:ea typeface="BIZ UDPゴシック" panose="020B0400000000000000" pitchFamily="50" charset="-128"/>
              </a:rPr>
              <a:t>　　団員の希望に沿ったプログラムをドイツ側で用意</a:t>
            </a:r>
            <a:r>
              <a:rPr lang="en-US" altLang="ja-JP" sz="1400" b="1"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endParaRPr kumimoji="1" lang="ja-JP" altLang="en-US" sz="1400"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D858A869-855A-4EAF-819A-EDAC34F0E9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52"/>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6" name="図 5" descr="人, 子供, 女の子, 若者 が含まれている画像&#10;&#10;自動的に生成された説明">
            <a:extLst>
              <a:ext uri="{FF2B5EF4-FFF2-40B4-BE49-F238E27FC236}">
                <a16:creationId xmlns:a16="http://schemas.microsoft.com/office/drawing/2014/main" id="{0A3B23D0-7108-45F7-9E58-A201AC4BEA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65" r="-3" b="-3"/>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5" name="図 4" descr="人, 草, 屋外, 木 が含まれている画像&#10;&#10;自動的に生成された説明">
            <a:extLst>
              <a:ext uri="{FF2B5EF4-FFF2-40B4-BE49-F238E27FC236}">
                <a16:creationId xmlns:a16="http://schemas.microsoft.com/office/drawing/2014/main" id="{6E5093F9-2832-4F05-AA94-EF82729AAC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284"/>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100045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D0315-BB3E-4E0D-A26B-3F625DFD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389FC63-8C08-4193-A4C4-F382173F50F0}"/>
              </a:ext>
            </a:extLst>
          </p:cNvPr>
          <p:cNvSpPr>
            <a:spLocks noGrp="1"/>
          </p:cNvSpPr>
          <p:nvPr>
            <p:ph type="title"/>
          </p:nvPr>
        </p:nvSpPr>
        <p:spPr>
          <a:xfrm>
            <a:off x="940632" y="313005"/>
            <a:ext cx="7233310" cy="1222001"/>
          </a:xfrm>
        </p:spPr>
        <p:txBody>
          <a:bodyPr>
            <a:normAutofit/>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ドイツ団　日本派遣プログラム</a:t>
            </a:r>
            <a:endParaRPr kumimoji="1" lang="ja-JP" altLang="en-US" b="1" dirty="0">
              <a:solidFill>
                <a:srgbClr val="FFC000"/>
              </a:solidFill>
              <a:latin typeface="ＭＳ 明朝" panose="02020609040205080304" pitchFamily="17" charset="-128"/>
              <a:ea typeface="ＭＳ 明朝" panose="02020609040205080304" pitchFamily="17" charset="-128"/>
            </a:endParaRPr>
          </a:p>
        </p:txBody>
      </p:sp>
      <p:sp>
        <p:nvSpPr>
          <p:cNvPr id="3" name="コンテンツ プレースホルダー 2">
            <a:extLst>
              <a:ext uri="{FF2B5EF4-FFF2-40B4-BE49-F238E27FC236}">
                <a16:creationId xmlns:a16="http://schemas.microsoft.com/office/drawing/2014/main" id="{902358F1-93F0-481E-9A1A-B28D1FD2CF8A}"/>
              </a:ext>
            </a:extLst>
          </p:cNvPr>
          <p:cNvSpPr>
            <a:spLocks noGrp="1"/>
          </p:cNvSpPr>
          <p:nvPr>
            <p:ph idx="1"/>
          </p:nvPr>
        </p:nvSpPr>
        <p:spPr>
          <a:xfrm>
            <a:off x="940631" y="1535006"/>
            <a:ext cx="7233309" cy="4492815"/>
          </a:xfrm>
        </p:spPr>
        <p:txBody>
          <a:bodyPr>
            <a:noAutofit/>
          </a:bodyPr>
          <a:lstStyle/>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メインプログラム（過去の派遣から）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○ホームステイ</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大崎市鳴子でのホームステイ（約</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週間）</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○学校及び各種施設・活動の訪問・見学</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小学校・江戸東京博物館・相撲部屋・酒造会社・ドイツ大使館 </a:t>
            </a:r>
            <a:r>
              <a:rPr lang="en-US" altLang="ja-JP" sz="1400" dirty="0">
                <a:latin typeface="BIZ UDPゴシック" panose="020B0400000000000000" pitchFamily="50" charset="-128"/>
                <a:ea typeface="BIZ UDPゴシック" panose="020B0400000000000000" pitchFamily="50" charset="-128"/>
              </a:rPr>
              <a:t>etc.</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○スポーツ・自然体験交流（</a:t>
            </a:r>
            <a:r>
              <a:rPr lang="en-US" altLang="ja-JP" sz="1400" b="1" dirty="0">
                <a:latin typeface="BIZ UDPゴシック" panose="020B0400000000000000" pitchFamily="50" charset="-128"/>
                <a:ea typeface="BIZ UDPゴシック" panose="020B0400000000000000" pitchFamily="50" charset="-128"/>
              </a:rPr>
              <a:t>G</a:t>
            </a:r>
            <a:r>
              <a:rPr lang="ja-JP" altLang="en-US" sz="1400" b="1" dirty="0">
                <a:latin typeface="BIZ UDPゴシック" panose="020B0400000000000000" pitchFamily="50" charset="-128"/>
                <a:ea typeface="BIZ UDPゴシック" panose="020B0400000000000000" pitchFamily="50" charset="-128"/>
              </a:rPr>
              <a:t>ボール・サイクリング</a:t>
            </a:r>
            <a:r>
              <a:rPr lang="ja-JP" altLang="ja-JP" sz="1400" b="1" dirty="0">
                <a:latin typeface="BIZ UDPゴシック" panose="020B0400000000000000" pitchFamily="50" charset="-128"/>
                <a:ea typeface="BIZ UDPゴシック" panose="020B0400000000000000" pitchFamily="50" charset="-128"/>
              </a:rPr>
              <a:t>等）</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b="1" dirty="0">
                <a:latin typeface="BIZ UDPゴシック" panose="020B0400000000000000" pitchFamily="50" charset="-128"/>
                <a:ea typeface="BIZ UDPゴシック" panose="020B0400000000000000" pitchFamily="50" charset="-128"/>
              </a:rPr>
              <a:t>　　　　　○遠征</a:t>
            </a:r>
            <a:r>
              <a:rPr lang="ja-JP" altLang="en-US" sz="1400" dirty="0">
                <a:latin typeface="BIZ UDPゴシック" panose="020B0400000000000000" pitchFamily="50" charset="-128"/>
                <a:ea typeface="BIZ UDPゴシック" panose="020B0400000000000000" pitchFamily="50" charset="-128"/>
              </a:rPr>
              <a:t>　千葉県勝浦市（巻き寿司作り） </a:t>
            </a:r>
            <a:r>
              <a:rPr lang="en-US" altLang="ja-JP" sz="1400" dirty="0">
                <a:latin typeface="BIZ UDPゴシック" panose="020B0400000000000000" pitchFamily="50" charset="-128"/>
                <a:ea typeface="BIZ UDPゴシック" panose="020B0400000000000000" pitchFamily="50" charset="-128"/>
              </a:rPr>
              <a:t>etc.</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a:t>
            </a:r>
            <a:r>
              <a:rPr lang="ja-JP" altLang="ja-JP" sz="1400" b="1" dirty="0">
                <a:latin typeface="BIZ UDPゴシック" panose="020B0400000000000000" pitchFamily="50" charset="-128"/>
                <a:ea typeface="BIZ UDPゴシック" panose="020B0400000000000000" pitchFamily="50" charset="-128"/>
              </a:rPr>
              <a:t>団員の希望プログラム</a:t>
            </a:r>
            <a:r>
              <a:rPr lang="ja-JP" altLang="ja-JP" sz="1400" dirty="0">
                <a:latin typeface="BIZ UDPゴシック" panose="020B0400000000000000" pitchFamily="50" charset="-128"/>
                <a:ea typeface="BIZ UDPゴシック" panose="020B0400000000000000" pitchFamily="50" charset="-128"/>
              </a:rPr>
              <a:t>（選択プログラム</a:t>
            </a:r>
            <a:r>
              <a:rPr lang="ja-JP" altLang="en-US" sz="1400" dirty="0">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ホームステイで）</a:t>
            </a: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教育機関・動物園・原宿・上野</a:t>
            </a:r>
            <a:r>
              <a:rPr lang="ja-JP" altLang="ja-JP"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etc.</a:t>
            </a:r>
            <a:endParaRPr lang="ja-JP" altLang="ja-JP" sz="1400" dirty="0">
              <a:latin typeface="BIZ UDPゴシック" panose="020B0400000000000000" pitchFamily="50" charset="-128"/>
              <a:ea typeface="BIZ UDPゴシック" panose="020B0400000000000000" pitchFamily="50" charset="-128"/>
            </a:endParaRPr>
          </a:p>
          <a:p>
            <a:pPr marL="0" indent="0">
              <a:lnSpc>
                <a:spcPct val="100000"/>
              </a:lnSpc>
              <a:buNone/>
            </a:pPr>
            <a:r>
              <a:rPr lang="ja-JP" altLang="ja-JP" sz="1400"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〇受入青年との</a:t>
            </a:r>
            <a:r>
              <a:rPr lang="ja-JP" altLang="ja-JP" sz="1400" b="1" dirty="0">
                <a:latin typeface="BIZ UDPゴシック" panose="020B0400000000000000" pitchFamily="50" charset="-128"/>
                <a:ea typeface="BIZ UDPゴシック" panose="020B0400000000000000" pitchFamily="50" charset="-128"/>
              </a:rPr>
              <a:t>英語・ドイツ語・日本語によるコミュニケーション</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00000"/>
              </a:lnSpc>
              <a:buNone/>
            </a:pPr>
            <a:endParaRPr lang="ja-JP" altLang="ja-JP" sz="1400" b="1" dirty="0">
              <a:latin typeface="BIZ UDPゴシック" panose="020B0400000000000000" pitchFamily="50" charset="-128"/>
              <a:ea typeface="BIZ UDPゴシック" panose="020B0400000000000000" pitchFamily="50" charset="-128"/>
            </a:endParaRPr>
          </a:p>
          <a:p>
            <a:pPr marL="0" indent="0" algn="ctr">
              <a:lnSpc>
                <a:spcPct val="100000"/>
              </a:lnSpc>
              <a:buNone/>
            </a:pPr>
            <a:r>
              <a:rPr lang="ja-JP" altLang="en-US" sz="1400" b="1" dirty="0">
                <a:solidFill>
                  <a:srgbClr val="FF0000"/>
                </a:solidFill>
                <a:latin typeface="BIZ UDPゴシック" panose="020B0400000000000000" pitchFamily="50" charset="-128"/>
                <a:ea typeface="BIZ UDPゴシック" panose="020B0400000000000000" pitchFamily="50" charset="-128"/>
              </a:rPr>
              <a:t>日本の文化体験を中心に団員の希望に沿ったプログラムを実施</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p:txBody>
      </p:sp>
      <p:pic>
        <p:nvPicPr>
          <p:cNvPr id="4" name="図 3" descr="歩道に立っている人たち&#10;&#10;中程度の精度で自動的に生成された説明">
            <a:extLst>
              <a:ext uri="{FF2B5EF4-FFF2-40B4-BE49-F238E27FC236}">
                <a16:creationId xmlns:a16="http://schemas.microsoft.com/office/drawing/2014/main" id="{E633794C-2489-4A47-8E9D-50377CECCA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9777"/>
          <a:stretch/>
        </p:blipFill>
        <p:spPr>
          <a:xfrm>
            <a:off x="8813496" y="4574639"/>
            <a:ext cx="3378504" cy="2286061"/>
          </a:xfrm>
          <a:custGeom>
            <a:avLst/>
            <a:gdLst/>
            <a:ahLst/>
            <a:cxnLst/>
            <a:rect l="l" t="t" r="r" b="b"/>
            <a:pathLst>
              <a:path w="3378504" h="2286061">
                <a:moveTo>
                  <a:pt x="162981" y="0"/>
                </a:moveTo>
                <a:lnTo>
                  <a:pt x="3378504" y="0"/>
                </a:lnTo>
                <a:lnTo>
                  <a:pt x="3378504" y="2286061"/>
                </a:lnTo>
                <a:lnTo>
                  <a:pt x="50982" y="2286061"/>
                </a:lnTo>
                <a:lnTo>
                  <a:pt x="52155" y="2284853"/>
                </a:lnTo>
                <a:cubicBezTo>
                  <a:pt x="74774" y="2266710"/>
                  <a:pt x="33990" y="2218737"/>
                  <a:pt x="62425" y="2220081"/>
                </a:cubicBezTo>
                <a:cubicBezTo>
                  <a:pt x="34374" y="2185792"/>
                  <a:pt x="54789" y="2172499"/>
                  <a:pt x="64383" y="2135632"/>
                </a:cubicBezTo>
                <a:cubicBezTo>
                  <a:pt x="78829" y="2109847"/>
                  <a:pt x="57816" y="2018864"/>
                  <a:pt x="58333" y="1943341"/>
                </a:cubicBezTo>
                <a:cubicBezTo>
                  <a:pt x="52235" y="1899185"/>
                  <a:pt x="38804" y="1920003"/>
                  <a:pt x="43070" y="1868373"/>
                </a:cubicBezTo>
                <a:cubicBezTo>
                  <a:pt x="46810" y="1865381"/>
                  <a:pt x="34257" y="1817383"/>
                  <a:pt x="32097" y="1793436"/>
                </a:cubicBezTo>
                <a:cubicBezTo>
                  <a:pt x="29937" y="1769488"/>
                  <a:pt x="48218" y="1743169"/>
                  <a:pt x="30109" y="1724692"/>
                </a:cubicBezTo>
                <a:cubicBezTo>
                  <a:pt x="-28026" y="1634476"/>
                  <a:pt x="18554" y="1579654"/>
                  <a:pt x="4290" y="1498213"/>
                </a:cubicBezTo>
                <a:cubicBezTo>
                  <a:pt x="-4468" y="1416994"/>
                  <a:pt x="4884" y="1460152"/>
                  <a:pt x="1337" y="1419044"/>
                </a:cubicBezTo>
                <a:lnTo>
                  <a:pt x="8796" y="1360910"/>
                </a:lnTo>
                <a:lnTo>
                  <a:pt x="24539" y="1319273"/>
                </a:lnTo>
                <a:cubicBezTo>
                  <a:pt x="35997" y="1284438"/>
                  <a:pt x="29841" y="1271897"/>
                  <a:pt x="27400" y="1259677"/>
                </a:cubicBezTo>
                <a:cubicBezTo>
                  <a:pt x="27410" y="1259560"/>
                  <a:pt x="27420" y="1259442"/>
                  <a:pt x="27430" y="1259324"/>
                </a:cubicBezTo>
                <a:lnTo>
                  <a:pt x="34866" y="1249453"/>
                </a:lnTo>
                <a:cubicBezTo>
                  <a:pt x="41684" y="1240770"/>
                  <a:pt x="46294" y="1232296"/>
                  <a:pt x="40868" y="1219674"/>
                </a:cubicBezTo>
                <a:lnTo>
                  <a:pt x="40401" y="1218944"/>
                </a:lnTo>
                <a:lnTo>
                  <a:pt x="52534" y="1202011"/>
                </a:lnTo>
                <a:cubicBezTo>
                  <a:pt x="43026" y="1182270"/>
                  <a:pt x="45470" y="1170249"/>
                  <a:pt x="56337" y="1155538"/>
                </a:cubicBezTo>
                <a:cubicBezTo>
                  <a:pt x="58894" y="1146889"/>
                  <a:pt x="58870" y="1139013"/>
                  <a:pt x="57827" y="1131743"/>
                </a:cubicBezTo>
                <a:lnTo>
                  <a:pt x="56087" y="1124165"/>
                </a:lnTo>
                <a:lnTo>
                  <a:pt x="69443" y="1081815"/>
                </a:lnTo>
                <a:cubicBezTo>
                  <a:pt x="69942" y="1071506"/>
                  <a:pt x="70441" y="1061196"/>
                  <a:pt x="70939" y="1050887"/>
                </a:cubicBezTo>
                <a:lnTo>
                  <a:pt x="61595" y="1055297"/>
                </a:lnTo>
                <a:lnTo>
                  <a:pt x="57551" y="1056827"/>
                </a:lnTo>
                <a:lnTo>
                  <a:pt x="57210" y="1056259"/>
                </a:lnTo>
                <a:lnTo>
                  <a:pt x="57791" y="1054714"/>
                </a:lnTo>
                <a:lnTo>
                  <a:pt x="59274" y="1039468"/>
                </a:lnTo>
                <a:cubicBezTo>
                  <a:pt x="60399" y="1024764"/>
                  <a:pt x="62095" y="981668"/>
                  <a:pt x="64538" y="966492"/>
                </a:cubicBezTo>
                <a:lnTo>
                  <a:pt x="73931" y="948414"/>
                </a:lnTo>
                <a:cubicBezTo>
                  <a:pt x="79632" y="934417"/>
                  <a:pt x="75472" y="915301"/>
                  <a:pt x="79112" y="902837"/>
                </a:cubicBezTo>
                <a:lnTo>
                  <a:pt x="79020" y="861136"/>
                </a:lnTo>
                <a:lnTo>
                  <a:pt x="88936" y="798028"/>
                </a:lnTo>
                <a:cubicBezTo>
                  <a:pt x="107571" y="768417"/>
                  <a:pt x="115652" y="738256"/>
                  <a:pt x="126809" y="710382"/>
                </a:cubicBezTo>
                <a:cubicBezTo>
                  <a:pt x="140849" y="667637"/>
                  <a:pt x="104747" y="689303"/>
                  <a:pt x="142165" y="640933"/>
                </a:cubicBezTo>
                <a:cubicBezTo>
                  <a:pt x="133625" y="632595"/>
                  <a:pt x="134865" y="625576"/>
                  <a:pt x="142547" y="615128"/>
                </a:cubicBezTo>
                <a:cubicBezTo>
                  <a:pt x="140806" y="597782"/>
                  <a:pt x="132569" y="555729"/>
                  <a:pt x="131722" y="536857"/>
                </a:cubicBezTo>
                <a:cubicBezTo>
                  <a:pt x="122817" y="520044"/>
                  <a:pt x="144785" y="518212"/>
                  <a:pt x="137467" y="501893"/>
                </a:cubicBezTo>
                <a:cubicBezTo>
                  <a:pt x="138789" y="485839"/>
                  <a:pt x="149725" y="514303"/>
                  <a:pt x="154950" y="497455"/>
                </a:cubicBezTo>
                <a:cubicBezTo>
                  <a:pt x="157869" y="481684"/>
                  <a:pt x="172539" y="481187"/>
                  <a:pt x="167975" y="471927"/>
                </a:cubicBezTo>
                <a:cubicBezTo>
                  <a:pt x="166454" y="468841"/>
                  <a:pt x="162795" y="464781"/>
                  <a:pt x="155853" y="458858"/>
                </a:cubicBezTo>
                <a:cubicBezTo>
                  <a:pt x="168761" y="439016"/>
                  <a:pt x="155550" y="431335"/>
                  <a:pt x="155451" y="399907"/>
                </a:cubicBezTo>
                <a:cubicBezTo>
                  <a:pt x="166301" y="389387"/>
                  <a:pt x="164763" y="378464"/>
                  <a:pt x="159389" y="366858"/>
                </a:cubicBezTo>
                <a:cubicBezTo>
                  <a:pt x="168186" y="338403"/>
                  <a:pt x="162718" y="309213"/>
                  <a:pt x="165618" y="275552"/>
                </a:cubicBezTo>
                <a:cubicBezTo>
                  <a:pt x="182799" y="242523"/>
                  <a:pt x="165218" y="219263"/>
                  <a:pt x="168405" y="183311"/>
                </a:cubicBezTo>
                <a:cubicBezTo>
                  <a:pt x="166630" y="145534"/>
                  <a:pt x="157558" y="73501"/>
                  <a:pt x="154965" y="48888"/>
                </a:cubicBezTo>
                <a:cubicBezTo>
                  <a:pt x="159036" y="45464"/>
                  <a:pt x="157482" y="35708"/>
                  <a:pt x="152845" y="35627"/>
                </a:cubicBezTo>
                <a:cubicBezTo>
                  <a:pt x="155143" y="31247"/>
                  <a:pt x="165876" y="21980"/>
                  <a:pt x="158954" y="19255"/>
                </a:cubicBezTo>
                <a:lnTo>
                  <a:pt x="163388" y="2784"/>
                </a:lnTo>
                <a:close/>
              </a:path>
            </a:pathLst>
          </a:custGeom>
        </p:spPr>
      </p:pic>
      <p:pic>
        <p:nvPicPr>
          <p:cNvPr id="6" name="図 5" descr="レストランで食事をしている人達&#10;&#10;自動的に生成された説明">
            <a:extLst>
              <a:ext uri="{FF2B5EF4-FFF2-40B4-BE49-F238E27FC236}">
                <a16:creationId xmlns:a16="http://schemas.microsoft.com/office/drawing/2014/main" id="{07C193F8-D4B0-4719-B73B-1364EF0276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96" r="-1" b="-1"/>
          <a:stretch/>
        </p:blipFill>
        <p:spPr>
          <a:xfrm>
            <a:off x="8601973" y="2292793"/>
            <a:ext cx="3590027" cy="2286061"/>
          </a:xfrm>
          <a:custGeom>
            <a:avLst/>
            <a:gdLst/>
            <a:ahLst/>
            <a:cxnLst/>
            <a:rect l="l" t="t" r="r" b="b"/>
            <a:pathLst>
              <a:path w="3590027" h="2286061">
                <a:moveTo>
                  <a:pt x="55541" y="0"/>
                </a:moveTo>
                <a:lnTo>
                  <a:pt x="3590027" y="0"/>
                </a:lnTo>
                <a:lnTo>
                  <a:pt x="3590027" y="2286061"/>
                </a:lnTo>
                <a:lnTo>
                  <a:pt x="374525" y="2286061"/>
                </a:lnTo>
                <a:lnTo>
                  <a:pt x="374911" y="2284627"/>
                </a:lnTo>
                <a:lnTo>
                  <a:pt x="374391" y="2281071"/>
                </a:lnTo>
                <a:cubicBezTo>
                  <a:pt x="370534" y="2273526"/>
                  <a:pt x="361407" y="2266049"/>
                  <a:pt x="373625" y="2256735"/>
                </a:cubicBezTo>
                <a:cubicBezTo>
                  <a:pt x="362794" y="2235081"/>
                  <a:pt x="370320" y="2225418"/>
                  <a:pt x="356413" y="2207779"/>
                </a:cubicBezTo>
                <a:cubicBezTo>
                  <a:pt x="349802" y="2183182"/>
                  <a:pt x="378148" y="2196031"/>
                  <a:pt x="363286" y="2163397"/>
                </a:cubicBezTo>
                <a:cubicBezTo>
                  <a:pt x="367406" y="2145632"/>
                  <a:pt x="367723" y="2126870"/>
                  <a:pt x="364210" y="2108921"/>
                </a:cubicBezTo>
                <a:cubicBezTo>
                  <a:pt x="358638" y="2109359"/>
                  <a:pt x="363786" y="2099222"/>
                  <a:pt x="364268" y="2095371"/>
                </a:cubicBezTo>
                <a:cubicBezTo>
                  <a:pt x="360988" y="2096888"/>
                  <a:pt x="357369" y="2090579"/>
                  <a:pt x="359345" y="2086795"/>
                </a:cubicBezTo>
                <a:cubicBezTo>
                  <a:pt x="351152" y="2070422"/>
                  <a:pt x="326132" y="2023010"/>
                  <a:pt x="315107" y="1997133"/>
                </a:cubicBezTo>
                <a:cubicBezTo>
                  <a:pt x="308045" y="1970850"/>
                  <a:pt x="289665" y="1960514"/>
                  <a:pt x="293195" y="1931530"/>
                </a:cubicBezTo>
                <a:cubicBezTo>
                  <a:pt x="286521" y="1906952"/>
                  <a:pt x="275123" y="1888346"/>
                  <a:pt x="273945" y="1865415"/>
                </a:cubicBezTo>
                <a:cubicBezTo>
                  <a:pt x="267164" y="1859102"/>
                  <a:pt x="263254" y="1851970"/>
                  <a:pt x="268160" y="1840912"/>
                </a:cubicBezTo>
                <a:cubicBezTo>
                  <a:pt x="259957" y="1818917"/>
                  <a:pt x="248681" y="1818017"/>
                  <a:pt x="252621" y="1799727"/>
                </a:cubicBezTo>
                <a:cubicBezTo>
                  <a:pt x="226965" y="1792544"/>
                  <a:pt x="245972" y="1788427"/>
                  <a:pt x="243268" y="1772366"/>
                </a:cubicBezTo>
                <a:cubicBezTo>
                  <a:pt x="242580" y="1758782"/>
                  <a:pt x="257634" y="1775021"/>
                  <a:pt x="254410" y="1763319"/>
                </a:cubicBezTo>
                <a:cubicBezTo>
                  <a:pt x="245041" y="1754366"/>
                  <a:pt x="260009" y="1745626"/>
                  <a:pt x="249400" y="1736863"/>
                </a:cubicBezTo>
                <a:cubicBezTo>
                  <a:pt x="239452" y="1746887"/>
                  <a:pt x="242075" y="1710984"/>
                  <a:pt x="232034" y="1716250"/>
                </a:cubicBezTo>
                <a:cubicBezTo>
                  <a:pt x="241839" y="1696943"/>
                  <a:pt x="222687" y="1702423"/>
                  <a:pt x="221532" y="1685674"/>
                </a:cubicBezTo>
                <a:cubicBezTo>
                  <a:pt x="224228" y="1675742"/>
                  <a:pt x="223284" y="1670400"/>
                  <a:pt x="215121" y="1667454"/>
                </a:cubicBezTo>
                <a:cubicBezTo>
                  <a:pt x="228910" y="1620847"/>
                  <a:pt x="209136" y="1648291"/>
                  <a:pt x="207944" y="1613562"/>
                </a:cubicBezTo>
                <a:cubicBezTo>
                  <a:pt x="208785" y="1582461"/>
                  <a:pt x="204727" y="1550367"/>
                  <a:pt x="220227" y="1511026"/>
                </a:cubicBezTo>
                <a:cubicBezTo>
                  <a:pt x="225536" y="1502252"/>
                  <a:pt x="224042" y="1489870"/>
                  <a:pt x="216894" y="1483370"/>
                </a:cubicBezTo>
                <a:cubicBezTo>
                  <a:pt x="215663" y="1482252"/>
                  <a:pt x="214307" y="1481352"/>
                  <a:pt x="212870" y="1480704"/>
                </a:cubicBezTo>
                <a:cubicBezTo>
                  <a:pt x="211294" y="1464166"/>
                  <a:pt x="210936" y="1406634"/>
                  <a:pt x="207440" y="1384145"/>
                </a:cubicBezTo>
                <a:cubicBezTo>
                  <a:pt x="202296" y="1371919"/>
                  <a:pt x="183953" y="1361407"/>
                  <a:pt x="191893" y="1345769"/>
                </a:cubicBezTo>
                <a:cubicBezTo>
                  <a:pt x="182175" y="1349539"/>
                  <a:pt x="193813" y="1327478"/>
                  <a:pt x="185123" y="1323526"/>
                </a:cubicBezTo>
                <a:cubicBezTo>
                  <a:pt x="177969" y="1321283"/>
                  <a:pt x="179833" y="1314067"/>
                  <a:pt x="178039" y="1308143"/>
                </a:cubicBezTo>
                <a:cubicBezTo>
                  <a:pt x="171176" y="1303175"/>
                  <a:pt x="168933" y="1274276"/>
                  <a:pt x="171623" y="1264678"/>
                </a:cubicBezTo>
                <a:cubicBezTo>
                  <a:pt x="183641" y="1238216"/>
                  <a:pt x="157020" y="1212085"/>
                  <a:pt x="165849" y="1190826"/>
                </a:cubicBezTo>
                <a:cubicBezTo>
                  <a:pt x="166089" y="1184982"/>
                  <a:pt x="165173" y="1179989"/>
                  <a:pt x="163542" y="1175552"/>
                </a:cubicBezTo>
                <a:lnTo>
                  <a:pt x="157278" y="1164199"/>
                </a:lnTo>
                <a:lnTo>
                  <a:pt x="152094" y="1163115"/>
                </a:lnTo>
                <a:lnTo>
                  <a:pt x="150137" y="1154998"/>
                </a:lnTo>
                <a:lnTo>
                  <a:pt x="148723" y="1153211"/>
                </a:lnTo>
                <a:cubicBezTo>
                  <a:pt x="146000" y="1149806"/>
                  <a:pt x="143447" y="1146365"/>
                  <a:pt x="141505" y="1142589"/>
                </a:cubicBezTo>
                <a:cubicBezTo>
                  <a:pt x="162759" y="1135765"/>
                  <a:pt x="128479" y="1109349"/>
                  <a:pt x="148318" y="1110687"/>
                </a:cubicBezTo>
                <a:cubicBezTo>
                  <a:pt x="141338" y="1088754"/>
                  <a:pt x="162051" y="1095782"/>
                  <a:pt x="138418" y="1079028"/>
                </a:cubicBezTo>
                <a:cubicBezTo>
                  <a:pt x="141422" y="1036249"/>
                  <a:pt x="98800" y="975622"/>
                  <a:pt x="112683" y="934848"/>
                </a:cubicBezTo>
                <a:cubicBezTo>
                  <a:pt x="106253" y="902197"/>
                  <a:pt x="101803" y="908889"/>
                  <a:pt x="99838" y="883115"/>
                </a:cubicBezTo>
                <a:cubicBezTo>
                  <a:pt x="95023" y="841516"/>
                  <a:pt x="99439" y="730242"/>
                  <a:pt x="100540" y="697746"/>
                </a:cubicBezTo>
                <a:cubicBezTo>
                  <a:pt x="103176" y="694835"/>
                  <a:pt x="105075" y="691595"/>
                  <a:pt x="106444" y="688135"/>
                </a:cubicBezTo>
                <a:lnTo>
                  <a:pt x="109021" y="677825"/>
                </a:lnTo>
                <a:lnTo>
                  <a:pt x="108115" y="676718"/>
                </a:lnTo>
                <a:cubicBezTo>
                  <a:pt x="105998" y="671461"/>
                  <a:pt x="106224" y="667939"/>
                  <a:pt x="107483" y="665196"/>
                </a:cubicBezTo>
                <a:lnTo>
                  <a:pt x="109785" y="662360"/>
                </a:lnTo>
                <a:cubicBezTo>
                  <a:pt x="109896" y="659692"/>
                  <a:pt x="110005" y="657024"/>
                  <a:pt x="110116" y="654356"/>
                </a:cubicBezTo>
                <a:lnTo>
                  <a:pt x="112830" y="638326"/>
                </a:lnTo>
                <a:lnTo>
                  <a:pt x="111405" y="635573"/>
                </a:lnTo>
                <a:cubicBezTo>
                  <a:pt x="111766" y="627641"/>
                  <a:pt x="112127" y="619711"/>
                  <a:pt x="112488" y="611779"/>
                </a:cubicBezTo>
                <a:lnTo>
                  <a:pt x="111585" y="611570"/>
                </a:lnTo>
                <a:cubicBezTo>
                  <a:pt x="109585" y="610553"/>
                  <a:pt x="108157" y="608779"/>
                  <a:pt x="107883" y="605373"/>
                </a:cubicBezTo>
                <a:cubicBezTo>
                  <a:pt x="94861" y="612317"/>
                  <a:pt x="102560" y="603925"/>
                  <a:pt x="102896" y="593265"/>
                </a:cubicBezTo>
                <a:cubicBezTo>
                  <a:pt x="82750" y="601672"/>
                  <a:pt x="91829" y="570358"/>
                  <a:pt x="80049" y="566796"/>
                </a:cubicBezTo>
                <a:cubicBezTo>
                  <a:pt x="80751" y="558777"/>
                  <a:pt x="81127" y="550449"/>
                  <a:pt x="81076" y="542003"/>
                </a:cubicBezTo>
                <a:lnTo>
                  <a:pt x="80782" y="537065"/>
                </a:lnTo>
                <a:lnTo>
                  <a:pt x="80570" y="536988"/>
                </a:lnTo>
                <a:cubicBezTo>
                  <a:pt x="80066" y="535962"/>
                  <a:pt x="79803" y="534356"/>
                  <a:pt x="79849" y="531824"/>
                </a:cubicBezTo>
                <a:cubicBezTo>
                  <a:pt x="79982" y="530571"/>
                  <a:pt x="80115" y="529316"/>
                  <a:pt x="80248" y="528062"/>
                </a:cubicBezTo>
                <a:lnTo>
                  <a:pt x="79678" y="518485"/>
                </a:lnTo>
                <a:lnTo>
                  <a:pt x="78110" y="515331"/>
                </a:lnTo>
                <a:lnTo>
                  <a:pt x="75508" y="514285"/>
                </a:lnTo>
                <a:cubicBezTo>
                  <a:pt x="75584" y="513984"/>
                  <a:pt x="75661" y="513684"/>
                  <a:pt x="75737" y="513383"/>
                </a:cubicBezTo>
                <a:cubicBezTo>
                  <a:pt x="79718" y="506428"/>
                  <a:pt x="85962" y="504061"/>
                  <a:pt x="67686" y="496217"/>
                </a:cubicBezTo>
                <a:cubicBezTo>
                  <a:pt x="73835" y="480415"/>
                  <a:pt x="62846" y="477844"/>
                  <a:pt x="57500" y="456819"/>
                </a:cubicBezTo>
                <a:cubicBezTo>
                  <a:pt x="63701" y="447662"/>
                  <a:pt x="60737" y="440645"/>
                  <a:pt x="54845" y="433921"/>
                </a:cubicBezTo>
                <a:cubicBezTo>
                  <a:pt x="56529" y="413153"/>
                  <a:pt x="47616" y="394670"/>
                  <a:pt x="44096" y="371565"/>
                </a:cubicBezTo>
                <a:cubicBezTo>
                  <a:pt x="51167" y="346102"/>
                  <a:pt x="34355" y="333950"/>
                  <a:pt x="30662" y="309255"/>
                </a:cubicBezTo>
                <a:cubicBezTo>
                  <a:pt x="44431" y="287121"/>
                  <a:pt x="16060" y="292131"/>
                  <a:pt x="9126" y="279695"/>
                </a:cubicBezTo>
                <a:lnTo>
                  <a:pt x="8321" y="276131"/>
                </a:lnTo>
                <a:cubicBezTo>
                  <a:pt x="8847" y="272979"/>
                  <a:pt x="9373" y="269827"/>
                  <a:pt x="9898" y="266675"/>
                </a:cubicBezTo>
                <a:lnTo>
                  <a:pt x="11114" y="263164"/>
                </a:lnTo>
                <a:cubicBezTo>
                  <a:pt x="11719" y="260728"/>
                  <a:pt x="11824" y="259088"/>
                  <a:pt x="11568" y="257930"/>
                </a:cubicBezTo>
                <a:lnTo>
                  <a:pt x="11381" y="257787"/>
                </a:lnTo>
                <a:cubicBezTo>
                  <a:pt x="11652" y="256160"/>
                  <a:pt x="11923" y="254537"/>
                  <a:pt x="12194" y="252911"/>
                </a:cubicBezTo>
                <a:cubicBezTo>
                  <a:pt x="14019" y="244718"/>
                  <a:pt x="16224" y="236781"/>
                  <a:pt x="18675" y="229244"/>
                </a:cubicBezTo>
                <a:cubicBezTo>
                  <a:pt x="8172" y="221970"/>
                  <a:pt x="23817" y="194608"/>
                  <a:pt x="2640" y="196202"/>
                </a:cubicBezTo>
                <a:cubicBezTo>
                  <a:pt x="5326" y="185991"/>
                  <a:pt x="14567" y="180370"/>
                  <a:pt x="545" y="182861"/>
                </a:cubicBezTo>
                <a:lnTo>
                  <a:pt x="0" y="181059"/>
                </a:lnTo>
                <a:lnTo>
                  <a:pt x="3636" y="175332"/>
                </a:lnTo>
                <a:cubicBezTo>
                  <a:pt x="5514" y="169067"/>
                  <a:pt x="7319" y="163340"/>
                  <a:pt x="9730" y="168283"/>
                </a:cubicBezTo>
                <a:cubicBezTo>
                  <a:pt x="17022" y="161170"/>
                  <a:pt x="9064" y="152053"/>
                  <a:pt x="15636" y="144668"/>
                </a:cubicBezTo>
                <a:cubicBezTo>
                  <a:pt x="18849" y="134303"/>
                  <a:pt x="8085" y="147849"/>
                  <a:pt x="9994" y="135578"/>
                </a:cubicBezTo>
                <a:cubicBezTo>
                  <a:pt x="9962" y="134513"/>
                  <a:pt x="9930" y="133450"/>
                  <a:pt x="9899" y="132385"/>
                </a:cubicBezTo>
                <a:lnTo>
                  <a:pt x="11353" y="127078"/>
                </a:lnTo>
                <a:lnTo>
                  <a:pt x="14188" y="125083"/>
                </a:lnTo>
                <a:cubicBezTo>
                  <a:pt x="16003" y="122834"/>
                  <a:pt x="16999" y="119498"/>
                  <a:pt x="16135" y="113721"/>
                </a:cubicBezTo>
                <a:lnTo>
                  <a:pt x="15735" y="112842"/>
                </a:lnTo>
                <a:lnTo>
                  <a:pt x="18588" y="111486"/>
                </a:lnTo>
                <a:lnTo>
                  <a:pt x="20607" y="102893"/>
                </a:lnTo>
                <a:lnTo>
                  <a:pt x="28060" y="95828"/>
                </a:lnTo>
                <a:lnTo>
                  <a:pt x="27113" y="91046"/>
                </a:lnTo>
                <a:lnTo>
                  <a:pt x="24346" y="90965"/>
                </a:lnTo>
                <a:lnTo>
                  <a:pt x="32394" y="75337"/>
                </a:lnTo>
                <a:cubicBezTo>
                  <a:pt x="30690" y="64913"/>
                  <a:pt x="33807" y="58748"/>
                  <a:pt x="38546" y="53557"/>
                </a:cubicBezTo>
                <a:cubicBezTo>
                  <a:pt x="40162" y="43198"/>
                  <a:pt x="43182" y="34022"/>
                  <a:pt x="46634" y="24714"/>
                </a:cubicBezTo>
                <a:close/>
              </a:path>
            </a:pathLst>
          </a:custGeom>
        </p:spPr>
      </p:pic>
      <p:pic>
        <p:nvPicPr>
          <p:cNvPr id="5" name="図 4" descr="テーブルを囲んでいる人たち&#10;&#10;低い精度で自動的に生成された説明">
            <a:extLst>
              <a:ext uri="{FF2B5EF4-FFF2-40B4-BE49-F238E27FC236}">
                <a16:creationId xmlns:a16="http://schemas.microsoft.com/office/drawing/2014/main" id="{11450AD4-5095-440D-8DD8-CFF2AAE2A0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11" b="10973"/>
          <a:stretch/>
        </p:blipFill>
        <p:spPr>
          <a:xfrm>
            <a:off x="8655992" y="-2699"/>
            <a:ext cx="3536008" cy="2299710"/>
          </a:xfrm>
          <a:custGeom>
            <a:avLst/>
            <a:gdLst/>
            <a:ahLst/>
            <a:cxnLst/>
            <a:rect l="l" t="t" r="r" b="b"/>
            <a:pathLst>
              <a:path w="3536008" h="2299710">
                <a:moveTo>
                  <a:pt x="174071" y="0"/>
                </a:moveTo>
                <a:lnTo>
                  <a:pt x="3536008" y="0"/>
                </a:lnTo>
                <a:lnTo>
                  <a:pt x="3536008" y="2299710"/>
                </a:lnTo>
                <a:lnTo>
                  <a:pt x="0" y="2299710"/>
                </a:lnTo>
                <a:lnTo>
                  <a:pt x="3296" y="2290566"/>
                </a:lnTo>
                <a:cubicBezTo>
                  <a:pt x="4390" y="2263981"/>
                  <a:pt x="16486" y="2256055"/>
                  <a:pt x="23596" y="2232760"/>
                </a:cubicBezTo>
                <a:cubicBezTo>
                  <a:pt x="19688" y="2204299"/>
                  <a:pt x="40168" y="2223504"/>
                  <a:pt x="44084" y="2202872"/>
                </a:cubicBezTo>
                <a:cubicBezTo>
                  <a:pt x="43078" y="2165627"/>
                  <a:pt x="51292" y="2207361"/>
                  <a:pt x="59857" y="2154886"/>
                </a:cubicBezTo>
                <a:cubicBezTo>
                  <a:pt x="59096" y="2151297"/>
                  <a:pt x="61949" y="2145857"/>
                  <a:pt x="63736" y="2147494"/>
                </a:cubicBezTo>
                <a:cubicBezTo>
                  <a:pt x="63874" y="2143960"/>
                  <a:pt x="61925" y="2134352"/>
                  <a:pt x="65196" y="2135192"/>
                </a:cubicBezTo>
                <a:cubicBezTo>
                  <a:pt x="69271" y="2119179"/>
                  <a:pt x="71152" y="2102127"/>
                  <a:pt x="70657" y="2085677"/>
                </a:cubicBezTo>
                <a:cubicBezTo>
                  <a:pt x="83116" y="2057236"/>
                  <a:pt x="64804" y="2066654"/>
                  <a:pt x="71458" y="2044854"/>
                </a:cubicBezTo>
                <a:cubicBezTo>
                  <a:pt x="81693" y="2029945"/>
                  <a:pt x="78274" y="2020581"/>
                  <a:pt x="87119" y="2001785"/>
                </a:cubicBezTo>
                <a:cubicBezTo>
                  <a:pt x="80865" y="1992364"/>
                  <a:pt x="87130" y="1986302"/>
                  <a:pt x="90261" y="1979759"/>
                </a:cubicBezTo>
                <a:lnTo>
                  <a:pt x="90963" y="1976573"/>
                </a:lnTo>
                <a:lnTo>
                  <a:pt x="90139" y="1961273"/>
                </a:lnTo>
                <a:cubicBezTo>
                  <a:pt x="94565" y="1959348"/>
                  <a:pt x="89190" y="1950091"/>
                  <a:pt x="88303" y="1945933"/>
                </a:cubicBezTo>
                <a:cubicBezTo>
                  <a:pt x="91076" y="1946226"/>
                  <a:pt x="93079" y="1937496"/>
                  <a:pt x="91030" y="1934066"/>
                </a:cubicBezTo>
                <a:cubicBezTo>
                  <a:pt x="86181" y="1866566"/>
                  <a:pt x="109203" y="1907003"/>
                  <a:pt x="96724" y="1865338"/>
                </a:cubicBezTo>
                <a:cubicBezTo>
                  <a:pt x="95517" y="1838316"/>
                  <a:pt x="127413" y="1842201"/>
                  <a:pt x="113874" y="1813131"/>
                </a:cubicBezTo>
                <a:cubicBezTo>
                  <a:pt x="115942" y="1780249"/>
                  <a:pt x="128988" y="1760531"/>
                  <a:pt x="122392" y="1729197"/>
                </a:cubicBezTo>
                <a:cubicBezTo>
                  <a:pt x="124379" y="1698417"/>
                  <a:pt x="130858" y="1672358"/>
                  <a:pt x="128755" y="1645837"/>
                </a:cubicBezTo>
                <a:cubicBezTo>
                  <a:pt x="133238" y="1635728"/>
                  <a:pt x="135361" y="1625938"/>
                  <a:pt x="130055" y="1615530"/>
                </a:cubicBezTo>
                <a:cubicBezTo>
                  <a:pt x="133582" y="1587016"/>
                  <a:pt x="142303" y="1581091"/>
                  <a:pt x="136799" y="1562061"/>
                </a:cubicBezTo>
                <a:cubicBezTo>
                  <a:pt x="141591" y="1557235"/>
                  <a:pt x="144219" y="1553839"/>
                  <a:pt x="145467" y="1551158"/>
                </a:cubicBezTo>
                <a:cubicBezTo>
                  <a:pt x="149209" y="1543117"/>
                  <a:pt x="140520" y="1541504"/>
                  <a:pt x="140520" y="1526962"/>
                </a:cubicBezTo>
                <a:cubicBezTo>
                  <a:pt x="139265" y="1511257"/>
                  <a:pt x="129606" y="1536224"/>
                  <a:pt x="130590" y="1521549"/>
                </a:cubicBezTo>
                <a:cubicBezTo>
                  <a:pt x="136752" y="1507317"/>
                  <a:pt x="123862" y="1503919"/>
                  <a:pt x="131024" y="1489363"/>
                </a:cubicBezTo>
                <a:cubicBezTo>
                  <a:pt x="140147" y="1496405"/>
                  <a:pt x="133349" y="1456829"/>
                  <a:pt x="141917" y="1458433"/>
                </a:cubicBezTo>
                <a:cubicBezTo>
                  <a:pt x="131680" y="1440801"/>
                  <a:pt x="147421" y="1438684"/>
                  <a:pt x="146112" y="1419183"/>
                </a:cubicBezTo>
                <a:cubicBezTo>
                  <a:pt x="142687" y="1409093"/>
                  <a:pt x="142723" y="1402625"/>
                  <a:pt x="148734" y="1395733"/>
                </a:cubicBezTo>
                <a:cubicBezTo>
                  <a:pt x="131769" y="1348873"/>
                  <a:pt x="150895" y="1371395"/>
                  <a:pt x="147244" y="1331489"/>
                </a:cubicBezTo>
                <a:cubicBezTo>
                  <a:pt x="142478" y="1296582"/>
                  <a:pt x="141422" y="1258418"/>
                  <a:pt x="124074" y="1220545"/>
                </a:cubicBezTo>
                <a:cubicBezTo>
                  <a:pt x="118753" y="1212902"/>
                  <a:pt x="118289" y="1198207"/>
                  <a:pt x="123036" y="1187727"/>
                </a:cubicBezTo>
                <a:cubicBezTo>
                  <a:pt x="123853" y="1185922"/>
                  <a:pt x="124797" y="1184315"/>
                  <a:pt x="125838" y="1182952"/>
                </a:cubicBezTo>
                <a:cubicBezTo>
                  <a:pt x="113111" y="1159666"/>
                  <a:pt x="122052" y="1149149"/>
                  <a:pt x="112884" y="1137645"/>
                </a:cubicBezTo>
                <a:cubicBezTo>
                  <a:pt x="112383" y="1105016"/>
                  <a:pt x="125319" y="1081698"/>
                  <a:pt x="117345" y="1071081"/>
                </a:cubicBezTo>
                <a:cubicBezTo>
                  <a:pt x="119762" y="1054975"/>
                  <a:pt x="132758" y="1035075"/>
                  <a:pt x="124466" y="1020791"/>
                </a:cubicBezTo>
                <a:cubicBezTo>
                  <a:pt x="132583" y="1020841"/>
                  <a:pt x="120544" y="1000883"/>
                  <a:pt x="126836" y="992624"/>
                </a:cubicBezTo>
                <a:cubicBezTo>
                  <a:pt x="132150" y="986966"/>
                  <a:pt x="129736" y="979591"/>
                  <a:pt x="130361" y="972093"/>
                </a:cubicBezTo>
                <a:cubicBezTo>
                  <a:pt x="135086" y="963474"/>
                  <a:pt x="133028" y="929723"/>
                  <a:pt x="129650" y="920007"/>
                </a:cubicBezTo>
                <a:cubicBezTo>
                  <a:pt x="116733" y="895225"/>
                  <a:pt x="134154" y="854006"/>
                  <a:pt x="124424" y="833737"/>
                </a:cubicBezTo>
                <a:cubicBezTo>
                  <a:pt x="123465" y="827213"/>
                  <a:pt x="123524" y="821152"/>
                  <a:pt x="124217" y="815409"/>
                </a:cubicBezTo>
                <a:lnTo>
                  <a:pt x="127629" y="799808"/>
                </a:lnTo>
                <a:lnTo>
                  <a:pt x="131550" y="796323"/>
                </a:lnTo>
                <a:cubicBezTo>
                  <a:pt x="131704" y="792972"/>
                  <a:pt x="131859" y="789620"/>
                  <a:pt x="132012" y="786268"/>
                </a:cubicBezTo>
                <a:lnTo>
                  <a:pt x="132885" y="783626"/>
                </a:lnTo>
                <a:cubicBezTo>
                  <a:pt x="134570" y="778582"/>
                  <a:pt x="136118" y="773568"/>
                  <a:pt x="137143" y="768440"/>
                </a:cubicBezTo>
                <a:cubicBezTo>
                  <a:pt x="119576" y="769946"/>
                  <a:pt x="142966" y="725073"/>
                  <a:pt x="127588" y="735221"/>
                </a:cubicBezTo>
                <a:cubicBezTo>
                  <a:pt x="130164" y="707309"/>
                  <a:pt x="120045" y="699027"/>
                  <a:pt x="136362" y="669743"/>
                </a:cubicBezTo>
                <a:cubicBezTo>
                  <a:pt x="128358" y="622533"/>
                  <a:pt x="145308" y="590026"/>
                  <a:pt x="129038" y="549822"/>
                </a:cubicBezTo>
                <a:cubicBezTo>
                  <a:pt x="136385" y="556535"/>
                  <a:pt x="136663" y="532398"/>
                  <a:pt x="134387" y="518637"/>
                </a:cubicBezTo>
                <a:cubicBezTo>
                  <a:pt x="163437" y="543245"/>
                  <a:pt x="112970" y="460209"/>
                  <a:pt x="135546" y="456032"/>
                </a:cubicBezTo>
                <a:cubicBezTo>
                  <a:pt x="115999" y="449155"/>
                  <a:pt x="140264" y="386805"/>
                  <a:pt x="122091" y="354978"/>
                </a:cubicBezTo>
                <a:cubicBezTo>
                  <a:pt x="122763" y="334261"/>
                  <a:pt x="124212" y="301156"/>
                  <a:pt x="122761" y="282556"/>
                </a:cubicBezTo>
                <a:lnTo>
                  <a:pt x="130481" y="236905"/>
                </a:lnTo>
                <a:cubicBezTo>
                  <a:pt x="137099" y="212332"/>
                  <a:pt x="135398" y="208026"/>
                  <a:pt x="145794" y="155701"/>
                </a:cubicBezTo>
                <a:cubicBezTo>
                  <a:pt x="151479" y="88175"/>
                  <a:pt x="163196" y="99658"/>
                  <a:pt x="165222" y="34439"/>
                </a:cubicBezTo>
                <a:cubicBezTo>
                  <a:pt x="166716" y="33668"/>
                  <a:pt x="168320" y="28702"/>
                  <a:pt x="169950" y="21606"/>
                </a:cubicBezTo>
                <a:close/>
              </a:path>
            </a:pathLst>
          </a:custGeom>
        </p:spPr>
      </p:pic>
    </p:spTree>
    <p:extLst>
      <p:ext uri="{BB962C8B-B14F-4D97-AF65-F5344CB8AC3E}">
        <p14:creationId xmlns:p14="http://schemas.microsoft.com/office/powerpoint/2010/main" val="255150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6DB6F2-C914-4A25-8142-4D091174A711}"/>
              </a:ext>
            </a:extLst>
          </p:cNvPr>
          <p:cNvSpPr>
            <a:spLocks noGrp="1"/>
          </p:cNvSpPr>
          <p:nvPr>
            <p:ph type="title"/>
          </p:nvPr>
        </p:nvSpPr>
        <p:spPr>
          <a:xfrm>
            <a:off x="1050879" y="176464"/>
            <a:ext cx="9810604" cy="1216024"/>
          </a:xfrm>
        </p:spPr>
        <p:txBody>
          <a:bodyPr/>
          <a:lstStyle/>
          <a:p>
            <a:r>
              <a:rPr kumimoji="1" lang="ja-JP" altLang="en-US" b="1" dirty="0">
                <a:solidFill>
                  <a:srgbClr val="FFC000"/>
                </a:solidFill>
                <a:latin typeface="BIZ UDPゴシック" panose="020B0400000000000000" pitchFamily="50" charset="-128"/>
                <a:ea typeface="BIZ UDPゴシック" panose="020B0400000000000000" pitchFamily="50" charset="-128"/>
              </a:rPr>
              <a:t>この交流を経て</a:t>
            </a:r>
            <a:r>
              <a:rPr kumimoji="1" lang="en-US" altLang="ja-JP" b="1" dirty="0">
                <a:solidFill>
                  <a:srgbClr val="FFC000"/>
                </a:solidFill>
                <a:latin typeface="BIZ UDPゴシック" panose="020B0400000000000000" pitchFamily="50" charset="-128"/>
                <a:ea typeface="BIZ UDPゴシック" panose="020B0400000000000000" pitchFamily="50" charset="-128"/>
              </a:rPr>
              <a:t>…</a:t>
            </a:r>
            <a:endParaRPr kumimoji="1" lang="ja-JP" altLang="en-US" b="1" dirty="0">
              <a:solidFill>
                <a:srgbClr val="FFC000"/>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A0F1F976-3CF0-4B26-A4C0-F7B337903A06}"/>
              </a:ext>
            </a:extLst>
          </p:cNvPr>
          <p:cNvSpPr>
            <a:spLocks noGrp="1"/>
          </p:cNvSpPr>
          <p:nvPr>
            <p:ph idx="1"/>
          </p:nvPr>
        </p:nvSpPr>
        <p:spPr>
          <a:xfrm>
            <a:off x="1050879" y="1392488"/>
            <a:ext cx="9810604" cy="4428753"/>
          </a:xfrm>
        </p:spPr>
        <p:txBody>
          <a:bodyPr/>
          <a:lstStyle/>
          <a:p>
            <a:r>
              <a:rPr kumimoji="1" lang="ja-JP" altLang="en-US" sz="1600" b="1" u="sng" dirty="0">
                <a:latin typeface="BIZ UDPゴシック" panose="020B0400000000000000" pitchFamily="50" charset="-128"/>
                <a:ea typeface="BIZ UDPゴシック" panose="020B0400000000000000" pitchFamily="50" charset="-128"/>
              </a:rPr>
              <a:t>ドイツで活躍する日本人</a:t>
            </a:r>
            <a:endParaRPr kumimoji="1"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デュッセルドルフで写真家として活躍　→交流時の通訳としても活躍！</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ルフトハンザで</a:t>
            </a:r>
            <a:r>
              <a:rPr lang="en-US" altLang="ja-JP" sz="1600" dirty="0">
                <a:latin typeface="BIZ UDPゴシック" panose="020B0400000000000000" pitchFamily="50" charset="-128"/>
                <a:ea typeface="BIZ UDPゴシック" panose="020B0400000000000000" pitchFamily="50" charset="-128"/>
              </a:rPr>
              <a:t>CA</a:t>
            </a:r>
            <a:r>
              <a:rPr lang="ja-JP" altLang="en-US" sz="1600" dirty="0">
                <a:latin typeface="BIZ UDPゴシック" panose="020B0400000000000000" pitchFamily="50" charset="-128"/>
                <a:ea typeface="BIZ UDPゴシック" panose="020B0400000000000000" pitchFamily="50" charset="-128"/>
              </a:rPr>
              <a:t>として活躍　</a:t>
            </a:r>
            <a:r>
              <a:rPr lang="en-US" altLang="ja-JP" sz="1600" dirty="0">
                <a:latin typeface="BIZ UDPゴシック" panose="020B0400000000000000" pitchFamily="50" charset="-128"/>
                <a:ea typeface="BIZ UDPゴシック" panose="020B0400000000000000" pitchFamily="50" charset="-128"/>
              </a:rPr>
              <a:t>etc.</a:t>
            </a:r>
          </a:p>
          <a:p>
            <a:r>
              <a:rPr kumimoji="1" lang="ja-JP" altLang="en-US" sz="1600" b="1" u="sng" dirty="0">
                <a:latin typeface="BIZ UDPゴシック" panose="020B0400000000000000" pitchFamily="50" charset="-128"/>
                <a:ea typeface="BIZ UDPゴシック" panose="020B0400000000000000" pitchFamily="50" charset="-128"/>
              </a:rPr>
              <a:t>日本で活躍するドイツ人</a:t>
            </a:r>
            <a:endParaRPr kumimoji="1"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ボッシュの日本支社で活躍！</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日本企業に就職し活躍！　</a:t>
            </a:r>
            <a:r>
              <a:rPr lang="en-US" altLang="ja-JP" sz="1600" dirty="0">
                <a:latin typeface="BIZ UDPゴシック" panose="020B0400000000000000" pitchFamily="50" charset="-128"/>
                <a:ea typeface="BIZ UDPゴシック" panose="020B0400000000000000" pitchFamily="50" charset="-128"/>
              </a:rPr>
              <a:t>etc.</a:t>
            </a:r>
          </a:p>
          <a:p>
            <a:r>
              <a:rPr lang="ja-JP" altLang="en-US" sz="1600" b="1" u="sng" dirty="0">
                <a:latin typeface="BIZ UDPゴシック" panose="020B0400000000000000" pitchFamily="50" charset="-128"/>
                <a:ea typeface="BIZ UDPゴシック" panose="020B0400000000000000" pitchFamily="50" charset="-128"/>
              </a:rPr>
              <a:t>その他</a:t>
            </a:r>
            <a:endParaRPr lang="en-US" altLang="ja-JP" sz="1600" b="1"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交流への継続参加</a:t>
            </a:r>
            <a:endParaRPr kumimoji="1"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ドイツや他国へ長期・短期留学（ここ２回の参加者から計４名）</a:t>
            </a:r>
            <a:endParaRPr kumimoji="1" lang="en-US" altLang="ja-JP" sz="1600" dirty="0">
              <a:latin typeface="BIZ UDPゴシック" panose="020B0400000000000000" pitchFamily="50" charset="-128"/>
              <a:ea typeface="BIZ UDPゴシック" panose="020B0400000000000000" pitchFamily="50" charset="-128"/>
            </a:endParaRPr>
          </a:p>
          <a:p>
            <a:pPr marL="0" indent="0" algn="ctr">
              <a:buNone/>
            </a:pP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0" indent="0" algn="ctr">
              <a:buNone/>
            </a:pPr>
            <a:r>
              <a:rPr lang="ja-JP" altLang="en-US" sz="1600" b="1" dirty="0">
                <a:solidFill>
                  <a:srgbClr val="FF0000"/>
                </a:solidFill>
                <a:latin typeface="BIZ UDPゴシック" panose="020B0400000000000000" pitchFamily="50" charset="-128"/>
                <a:ea typeface="BIZ UDPゴシック" panose="020B0400000000000000" pitchFamily="50" charset="-128"/>
              </a:rPr>
              <a:t>個人の「国際的視野」を広げ、「積極性」を養うことが目的です。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pPr marL="0" indent="0" algn="ctr">
              <a:buNone/>
            </a:pPr>
            <a:r>
              <a:rPr lang="ja-JP" altLang="en-US" sz="1600" b="1" dirty="0">
                <a:solidFill>
                  <a:srgbClr val="FF0000"/>
                </a:solidFill>
                <a:latin typeface="BIZ UDPゴシック" panose="020B0400000000000000" pitchFamily="50" charset="-128"/>
                <a:ea typeface="BIZ UDPゴシック" panose="020B0400000000000000" pitchFamily="50" charset="-128"/>
              </a:rPr>
              <a:t>交流後も数多くの参加者がお互いの国を行き来し、友好を深めています！</a:t>
            </a:r>
            <a:endParaRPr lang="en-US" altLang="ja-JP" sz="1600" b="1"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49436086"/>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Yu Gothic"/>
        <a:ea typeface=""/>
        <a:cs typeface=""/>
      </a:majorFont>
      <a:minorFont>
        <a:latin typeface="Yu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277</TotalTime>
  <Words>2595</Words>
  <Application>Microsoft Office PowerPoint</Application>
  <PresentationFormat>ワイド画面</PresentationFormat>
  <Paragraphs>125</Paragraphs>
  <Slides>13</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BIZ UDPゴシック</vt:lpstr>
      <vt:lpstr>ＭＳ 明朝</vt:lpstr>
      <vt:lpstr>游ゴシック</vt:lpstr>
      <vt:lpstr>游ゴシック</vt:lpstr>
      <vt:lpstr>Arial</vt:lpstr>
      <vt:lpstr>ArchiveVTI</vt:lpstr>
      <vt:lpstr>日独交流計画 （日独青少年相互交流計画・日独乗馬交流計画）  ご協賛のお願い</vt:lpstr>
      <vt:lpstr>交流を今後も継続するためにご協賛お願いいたします！</vt:lpstr>
      <vt:lpstr>日独青少年相互交流計画とは</vt:lpstr>
      <vt:lpstr>公益財団法人ハーモニィセンター概要</vt:lpstr>
      <vt:lpstr>ノルトライン=ヴェストファーレン州とは シュタインフルト郡とは</vt:lpstr>
      <vt:lpstr>日独青少年相互交流計画の概要</vt:lpstr>
      <vt:lpstr>日本団　ドイツ派遣プログラム</vt:lpstr>
      <vt:lpstr>ドイツ団　日本派遣プログラム</vt:lpstr>
      <vt:lpstr>この交流を経て…</vt:lpstr>
      <vt:lpstr>参加者の声（2005年参加　草刈麻里さん） 現在ドイツにてフォトグラファーとして活躍中　</vt:lpstr>
      <vt:lpstr>日独乗馬交流計画とは</vt:lpstr>
      <vt:lpstr>交流を次世代へつなぐために！</vt:lpstr>
      <vt:lpstr>ご協賛について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日独青少年相互交流計画３０周年行事  協賛のお願い</dc:title>
  <dc:creator>代々木</dc:creator>
  <cp:lastModifiedBy>代々木</cp:lastModifiedBy>
  <cp:revision>12</cp:revision>
  <dcterms:created xsi:type="dcterms:W3CDTF">2021-08-24T02:17:47Z</dcterms:created>
  <dcterms:modified xsi:type="dcterms:W3CDTF">2025-07-04T08:10:45Z</dcterms:modified>
</cp:coreProperties>
</file>